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561" r:id="rId2"/>
    <p:sldId id="562" r:id="rId3"/>
    <p:sldId id="650" r:id="rId4"/>
    <p:sldId id="631" r:id="rId5"/>
    <p:sldId id="563" r:id="rId6"/>
    <p:sldId id="569" r:id="rId7"/>
    <p:sldId id="570" r:id="rId8"/>
    <p:sldId id="276" r:id="rId9"/>
    <p:sldId id="571" r:id="rId10"/>
    <p:sldId id="573" r:id="rId11"/>
    <p:sldId id="574" r:id="rId12"/>
    <p:sldId id="582" r:id="rId13"/>
    <p:sldId id="587" r:id="rId14"/>
    <p:sldId id="615" r:id="rId15"/>
    <p:sldId id="612" r:id="rId16"/>
    <p:sldId id="616" r:id="rId17"/>
    <p:sldId id="617" r:id="rId18"/>
    <p:sldId id="386" r:id="rId19"/>
    <p:sldId id="656" r:id="rId20"/>
    <p:sldId id="657" r:id="rId21"/>
    <p:sldId id="658" r:id="rId22"/>
    <p:sldId id="623" r:id="rId23"/>
    <p:sldId id="659" r:id="rId24"/>
    <p:sldId id="619" r:id="rId25"/>
    <p:sldId id="655" r:id="rId26"/>
    <p:sldId id="621" r:id="rId27"/>
    <p:sldId id="626" r:id="rId28"/>
    <p:sldId id="627" r:id="rId29"/>
    <p:sldId id="628" r:id="rId30"/>
    <p:sldId id="630" r:id="rId31"/>
    <p:sldId id="634" r:id="rId32"/>
    <p:sldId id="266" r:id="rId33"/>
    <p:sldId id="642" r:id="rId34"/>
    <p:sldId id="257" r:id="rId35"/>
    <p:sldId id="370" r:id="rId36"/>
    <p:sldId id="258" r:id="rId37"/>
    <p:sldId id="259" r:id="rId38"/>
    <p:sldId id="261" r:id="rId39"/>
    <p:sldId id="260" r:id="rId40"/>
    <p:sldId id="371" r:id="rId41"/>
    <p:sldId id="262" r:id="rId42"/>
    <p:sldId id="263" r:id="rId43"/>
    <p:sldId id="268" r:id="rId44"/>
    <p:sldId id="269" r:id="rId45"/>
    <p:sldId id="270" r:id="rId46"/>
    <p:sldId id="271" r:id="rId47"/>
    <p:sldId id="375" r:id="rId48"/>
    <p:sldId id="352" r:id="rId49"/>
    <p:sldId id="356" r:id="rId50"/>
    <p:sldId id="358" r:id="rId51"/>
    <p:sldId id="645" r:id="rId52"/>
    <p:sldId id="649" r:id="rId53"/>
    <p:sldId id="651" r:id="rId54"/>
    <p:sldId id="653" r:id="rId55"/>
    <p:sldId id="654" r:id="rId56"/>
    <p:sldId id="624" r:id="rId57"/>
    <p:sldId id="609" r:id="rId58"/>
    <p:sldId id="652" r:id="rId59"/>
    <p:sldId id="406" r:id="rId60"/>
    <p:sldId id="523" r:id="rId61"/>
    <p:sldId id="633"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DA5AF8-901D-AF42-9AEB-B50518822A9D}">
          <p14:sldIdLst>
            <p14:sldId id="561"/>
            <p14:sldId id="562"/>
            <p14:sldId id="650"/>
          </p14:sldIdLst>
        </p14:section>
        <p14:section name="1 - Microbial cooperation" id="{06E21119-8D01-5649-8970-E6BC8949697E}">
          <p14:sldIdLst>
            <p14:sldId id="631"/>
            <p14:sldId id="563"/>
            <p14:sldId id="569"/>
            <p14:sldId id="570"/>
            <p14:sldId id="276"/>
            <p14:sldId id="571"/>
            <p14:sldId id="573"/>
            <p14:sldId id="574"/>
            <p14:sldId id="582"/>
            <p14:sldId id="587"/>
            <p14:sldId id="615"/>
            <p14:sldId id="612"/>
            <p14:sldId id="616"/>
            <p14:sldId id="617"/>
            <p14:sldId id="386"/>
            <p14:sldId id="656"/>
            <p14:sldId id="657"/>
            <p14:sldId id="658"/>
            <p14:sldId id="623"/>
            <p14:sldId id="659"/>
            <p14:sldId id="619"/>
            <p14:sldId id="655"/>
            <p14:sldId id="621"/>
            <p14:sldId id="626"/>
            <p14:sldId id="627"/>
            <p14:sldId id="628"/>
          </p14:sldIdLst>
        </p14:section>
        <p14:section name="2 - Host health" id="{1A7F780F-119A-7A4D-83CE-5CFFFFD44123}">
          <p14:sldIdLst>
            <p14:sldId id="630"/>
          </p14:sldIdLst>
        </p14:section>
        <p14:section name="3 - AMR models" id="{1F5619CD-48E8-C94E-909C-D46898DD40F6}">
          <p14:sldIdLst>
            <p14:sldId id="634"/>
            <p14:sldId id="266"/>
            <p14:sldId id="642"/>
            <p14:sldId id="257"/>
            <p14:sldId id="370"/>
            <p14:sldId id="258"/>
            <p14:sldId id="259"/>
            <p14:sldId id="261"/>
            <p14:sldId id="260"/>
            <p14:sldId id="371"/>
            <p14:sldId id="262"/>
            <p14:sldId id="263"/>
            <p14:sldId id="268"/>
            <p14:sldId id="269"/>
            <p14:sldId id="270"/>
            <p14:sldId id="271"/>
            <p14:sldId id="375"/>
            <p14:sldId id="352"/>
            <p14:sldId id="356"/>
            <p14:sldId id="358"/>
            <p14:sldId id="645"/>
            <p14:sldId id="649"/>
            <p14:sldId id="651"/>
            <p14:sldId id="653"/>
            <p14:sldId id="654"/>
            <p14:sldId id="624"/>
            <p14:sldId id="609"/>
            <p14:sldId id="652"/>
            <p14:sldId id="406"/>
            <p14:sldId id="523"/>
            <p14:sldId id="6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5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95"/>
    <p:restoredTop sz="73849"/>
  </p:normalViewPr>
  <p:slideViewPr>
    <p:cSldViewPr snapToGrid="0" snapToObjects="1">
      <p:cViewPr>
        <p:scale>
          <a:sx n="48" d="100"/>
          <a:sy n="48" d="100"/>
        </p:scale>
        <p:origin x="808"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Users/s1687811/Documents/PhD/Research/AMRenvironment/data/Parameters_grid.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a:t>Drug treatment rates in Humans and Animals</a:t>
            </a:r>
          </a:p>
        </c:rich>
      </c:tx>
      <c:layout>
        <c:manualLayout>
          <c:xMode val="edge"/>
          <c:yMode val="edge"/>
          <c:x val="0.27672258784816078"/>
          <c:y val="8.669354838709678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7315587417244486E-2"/>
          <c:y val="0.10356870713741427"/>
          <c:w val="0.94278391507031767"/>
          <c:h val="0.79717773685547366"/>
        </c:manualLayout>
      </c:layout>
      <c:barChart>
        <c:barDir val="col"/>
        <c:grouping val="clustered"/>
        <c:varyColors val="0"/>
        <c:ser>
          <c:idx val="0"/>
          <c:order val="0"/>
          <c:tx>
            <c:strRef>
              <c:f>[Book2]Sheet1!$C$1</c:f>
              <c:strCache>
                <c:ptCount val="1"/>
                <c:pt idx="0">
                  <c:v>Human</c:v>
                </c:pt>
              </c:strCache>
            </c:strRef>
          </c:tx>
          <c:spPr>
            <a:solidFill>
              <a:schemeClr val="accent1"/>
            </a:solidFill>
            <a:ln>
              <a:noFill/>
            </a:ln>
            <a:effectLst/>
          </c:spPr>
          <c:invertIfNegative val="0"/>
          <c:cat>
            <c:strRef>
              <c:f>[1]Sheet1!$A$2:$A$10</c:f>
              <c:strCache>
                <c:ptCount val="9"/>
                <c:pt idx="0">
                  <c:v>Aminoglycosides</c:v>
                </c:pt>
                <c:pt idx="1">
                  <c:v>Tetracyclines</c:v>
                </c:pt>
                <c:pt idx="2">
                  <c:v>MLS</c:v>
                </c:pt>
                <c:pt idx="3">
                  <c:v>Amphenicols</c:v>
                </c:pt>
                <c:pt idx="4">
                  <c:v>Penicillins</c:v>
                </c:pt>
                <c:pt idx="5">
                  <c:v>Cephalosporines</c:v>
                </c:pt>
                <c:pt idx="6">
                  <c:v>Antifoliates</c:v>
                </c:pt>
                <c:pt idx="7">
                  <c:v>Quinolones</c:v>
                </c:pt>
                <c:pt idx="8">
                  <c:v>Other(polymixins)</c:v>
                </c:pt>
              </c:strCache>
            </c:strRef>
          </c:cat>
          <c:val>
            <c:numRef>
              <c:f>[1]Sheet1!$C$2:$C$10</c:f>
              <c:numCache>
                <c:formatCode>General</c:formatCode>
                <c:ptCount val="9"/>
                <c:pt idx="0">
                  <c:v>0.01</c:v>
                </c:pt>
                <c:pt idx="1">
                  <c:v>0.35</c:v>
                </c:pt>
                <c:pt idx="2">
                  <c:v>0.19</c:v>
                </c:pt>
                <c:pt idx="3">
                  <c:v>0</c:v>
                </c:pt>
                <c:pt idx="4">
                  <c:v>0.31</c:v>
                </c:pt>
                <c:pt idx="5">
                  <c:v>0.01</c:v>
                </c:pt>
                <c:pt idx="6">
                  <c:v>0.06</c:v>
                </c:pt>
                <c:pt idx="7">
                  <c:v>0.03</c:v>
                </c:pt>
                <c:pt idx="8">
                  <c:v>0.05</c:v>
                </c:pt>
              </c:numCache>
            </c:numRef>
          </c:val>
          <c:extLst>
            <c:ext xmlns:c16="http://schemas.microsoft.com/office/drawing/2014/chart" uri="{C3380CC4-5D6E-409C-BE32-E72D297353CC}">
              <c16:uniqueId val="{00000000-B1AF-A742-A1FD-E7542FC14607}"/>
            </c:ext>
          </c:extLst>
        </c:ser>
        <c:ser>
          <c:idx val="1"/>
          <c:order val="1"/>
          <c:tx>
            <c:strRef>
              <c:f>[Book2]Sheet1!$D$1</c:f>
              <c:strCache>
                <c:ptCount val="1"/>
                <c:pt idx="0">
                  <c:v>Animal</c:v>
                </c:pt>
              </c:strCache>
            </c:strRef>
          </c:tx>
          <c:spPr>
            <a:solidFill>
              <a:schemeClr val="accent2"/>
            </a:solidFill>
            <a:ln>
              <a:noFill/>
            </a:ln>
            <a:effectLst/>
          </c:spPr>
          <c:invertIfNegative val="0"/>
          <c:cat>
            <c:strRef>
              <c:f>[1]Sheet1!$A$2:$A$10</c:f>
              <c:strCache>
                <c:ptCount val="9"/>
                <c:pt idx="0">
                  <c:v>Aminoglycosides</c:v>
                </c:pt>
                <c:pt idx="1">
                  <c:v>Tetracyclines</c:v>
                </c:pt>
                <c:pt idx="2">
                  <c:v>MLS</c:v>
                </c:pt>
                <c:pt idx="3">
                  <c:v>Amphenicols</c:v>
                </c:pt>
                <c:pt idx="4">
                  <c:v>Penicillins</c:v>
                </c:pt>
                <c:pt idx="5">
                  <c:v>Cephalosporines</c:v>
                </c:pt>
                <c:pt idx="6">
                  <c:v>Antifoliates</c:v>
                </c:pt>
                <c:pt idx="7">
                  <c:v>Quinolones</c:v>
                </c:pt>
                <c:pt idx="8">
                  <c:v>Other(polymixins)</c:v>
                </c:pt>
              </c:strCache>
            </c:strRef>
          </c:cat>
          <c:val>
            <c:numRef>
              <c:f>[1]Sheet1!$D$2:$D$10</c:f>
              <c:numCache>
                <c:formatCode>General</c:formatCode>
                <c:ptCount val="9"/>
                <c:pt idx="0">
                  <c:v>0.05</c:v>
                </c:pt>
                <c:pt idx="1">
                  <c:v>0.11</c:v>
                </c:pt>
                <c:pt idx="2">
                  <c:v>0.06</c:v>
                </c:pt>
                <c:pt idx="3">
                  <c:v>1.0070000000000001E-2</c:v>
                </c:pt>
                <c:pt idx="4">
                  <c:v>0.4</c:v>
                </c:pt>
                <c:pt idx="5">
                  <c:v>2E-3</c:v>
                </c:pt>
                <c:pt idx="6">
                  <c:v>0.11</c:v>
                </c:pt>
                <c:pt idx="7">
                  <c:v>0.13</c:v>
                </c:pt>
                <c:pt idx="8">
                  <c:v>0.14000000000000001</c:v>
                </c:pt>
              </c:numCache>
            </c:numRef>
          </c:val>
          <c:extLst>
            <c:ext xmlns:c16="http://schemas.microsoft.com/office/drawing/2014/chart" uri="{C3380CC4-5D6E-409C-BE32-E72D297353CC}">
              <c16:uniqueId val="{00000001-B1AF-A742-A1FD-E7542FC14607}"/>
            </c:ext>
          </c:extLst>
        </c:ser>
        <c:dLbls>
          <c:showLegendKey val="0"/>
          <c:showVal val="0"/>
          <c:showCatName val="0"/>
          <c:showSerName val="0"/>
          <c:showPercent val="0"/>
          <c:showBubbleSize val="0"/>
        </c:dLbls>
        <c:gapWidth val="219"/>
        <c:overlap val="-27"/>
        <c:axId val="475655231"/>
        <c:axId val="475626831"/>
      </c:barChart>
      <c:catAx>
        <c:axId val="4756552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475626831"/>
        <c:crosses val="autoZero"/>
        <c:auto val="1"/>
        <c:lblAlgn val="ctr"/>
        <c:lblOffset val="100"/>
        <c:noMultiLvlLbl val="0"/>
      </c:catAx>
      <c:valAx>
        <c:axId val="4756268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475655231"/>
        <c:crosses val="autoZero"/>
        <c:crossBetween val="between"/>
      </c:valAx>
      <c:spPr>
        <a:noFill/>
        <a:ln>
          <a:noFill/>
        </a:ln>
        <a:effectLst/>
      </c:spPr>
    </c:plotArea>
    <c:legend>
      <c:legendPos val="b"/>
      <c:layout>
        <c:manualLayout>
          <c:xMode val="edge"/>
          <c:yMode val="edge"/>
          <c:x val="0.74174075014816709"/>
          <c:y val="0.19302694306068885"/>
          <c:w val="0.19461080424648411"/>
          <c:h val="5.107791465582931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7F48F2-9BF3-AE43-8D7E-6F8A1CF1D69E}" type="datetimeFigureOut">
              <a:rPr lang="en-US" smtClean="0"/>
              <a:t>10/16/19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8D1E6-D592-B94C-B4D2-D1DF6416FC46}" type="slidenum">
              <a:rPr lang="en-US" smtClean="0"/>
              <a:t>‹#›</a:t>
            </a:fld>
            <a:endParaRPr lang="en-US"/>
          </a:p>
        </p:txBody>
      </p:sp>
    </p:spTree>
    <p:extLst>
      <p:ext uri="{BB962C8B-B14F-4D97-AF65-F5344CB8AC3E}">
        <p14:creationId xmlns:p14="http://schemas.microsoft.com/office/powerpoint/2010/main" val="52879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Managing highly complex and dynamic microbial communities is </a:t>
            </a:r>
            <a:r>
              <a:rPr lang="en-US" dirty="0" err="1"/>
              <a:t>releavant</a:t>
            </a:r>
            <a:r>
              <a:rPr lang="en-US" dirty="0"/>
              <a:t> to a considerable range of applications including food production, bioremediation or gut-related disease </a:t>
            </a:r>
            <a:r>
              <a:rPr lang="en-US" dirty="0" err="1"/>
              <a:t>treatement</a:t>
            </a:r>
            <a:r>
              <a:rPr lang="en-US" dirty="0"/>
              <a:t>.</a:t>
            </a:r>
          </a:p>
          <a:p>
            <a:endParaRPr lang="en-US" dirty="0"/>
          </a:p>
          <a:p>
            <a:r>
              <a:rPr lang="en-US" dirty="0"/>
              <a:t>It remains a key challenge to identify which mechanisms do play a significant role in those communities dynamics to gain a predictive understanding of it</a:t>
            </a:r>
          </a:p>
          <a:p>
            <a:endParaRPr lang="en-US" dirty="0"/>
          </a:p>
          <a:p>
            <a:r>
              <a:rPr lang="en-US" dirty="0"/>
              <a:t>Which mechanisms should we include in our predictive models to capture the wealth of descriptive empirical data?</a:t>
            </a:r>
          </a:p>
          <a:p>
            <a:r>
              <a:rPr lang="en-US" dirty="0"/>
              <a:t>Which mechanisms are of general importance?</a:t>
            </a:r>
          </a:p>
        </p:txBody>
      </p:sp>
      <p:sp>
        <p:nvSpPr>
          <p:cNvPr id="4" name="Slide Number Placeholder 3"/>
          <p:cNvSpPr>
            <a:spLocks noGrp="1"/>
          </p:cNvSpPr>
          <p:nvPr>
            <p:ph type="sldNum" sz="quarter" idx="5"/>
          </p:nvPr>
        </p:nvSpPr>
        <p:spPr/>
        <p:txBody>
          <a:bodyPr/>
          <a:lstStyle/>
          <a:p>
            <a:fld id="{6E28D1E6-D592-B94C-B4D2-D1DF6416FC46}" type="slidenum">
              <a:rPr lang="en-US" smtClean="0"/>
              <a:t>2</a:t>
            </a:fld>
            <a:endParaRPr lang="en-US"/>
          </a:p>
        </p:txBody>
      </p:sp>
    </p:spTree>
    <p:extLst>
      <p:ext uri="{BB962C8B-B14F-4D97-AF65-F5344CB8AC3E}">
        <p14:creationId xmlns:p14="http://schemas.microsoft.com/office/powerpoint/2010/main" val="3026935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Our measure captures an excess of similarity within the host compared to the overall bacterial population diversity (across all hosts), in a similar fashion as F</a:t>
            </a:r>
            <a:r>
              <a:rPr lang="en-GB" sz="1200" kern="1200" baseline="-25000" dirty="0">
                <a:solidFill>
                  <a:schemeClr val="tx1"/>
                </a:solidFill>
                <a:effectLst/>
                <a:latin typeface="+mn-lt"/>
                <a:ea typeface="+mn-ea"/>
                <a:cs typeface="+mn-cs"/>
              </a:rPr>
              <a:t>ST</a:t>
            </a:r>
            <a:r>
              <a:rPr lang="en-GB" sz="1200" kern="1200" dirty="0">
                <a:solidFill>
                  <a:schemeClr val="tx1"/>
                </a:solidFill>
                <a:effectLst/>
                <a:latin typeface="+mn-lt"/>
                <a:ea typeface="+mn-ea"/>
                <a:cs typeface="+mn-cs"/>
              </a:rPr>
              <a:t> relates local to global diversity. </a:t>
            </a:r>
            <a:endParaRPr lang="en-US" dirty="0"/>
          </a:p>
        </p:txBody>
      </p:sp>
      <p:sp>
        <p:nvSpPr>
          <p:cNvPr id="4" name="Slide Number Placeholder 3"/>
          <p:cNvSpPr>
            <a:spLocks noGrp="1"/>
          </p:cNvSpPr>
          <p:nvPr>
            <p:ph type="sldNum" sz="quarter" idx="5"/>
          </p:nvPr>
        </p:nvSpPr>
        <p:spPr/>
        <p:txBody>
          <a:bodyPr/>
          <a:lstStyle/>
          <a:p>
            <a:fld id="{6E28D1E6-D592-B94C-B4D2-D1DF6416FC46}" type="slidenum">
              <a:rPr lang="en-US" smtClean="0"/>
              <a:t>16</a:t>
            </a:fld>
            <a:endParaRPr lang="en-US"/>
          </a:p>
        </p:txBody>
      </p:sp>
    </p:spTree>
    <p:extLst>
      <p:ext uri="{BB962C8B-B14F-4D97-AF65-F5344CB8AC3E}">
        <p14:creationId xmlns:p14="http://schemas.microsoft.com/office/powerpoint/2010/main" val="442464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obtained estimates of relatedness for all observed host-species pairs and find that the vast majority of the gut microbiome species (&gt;90% of the species included in this analysis) have an average relatedness greater than 0.5 (Fig. 1c), meaning that for most gut microbiota species the conspecifics they interact with within their host are at least as related as siblings in sexually reproducing species. </a:t>
            </a:r>
            <a:r>
              <a:rPr lang="en-GB" sz="1200" u="sng" kern="1200" dirty="0">
                <a:solidFill>
                  <a:schemeClr val="tx1"/>
                </a:solidFill>
                <a:effectLst/>
                <a:latin typeface="+mn-lt"/>
                <a:ea typeface="+mn-ea"/>
                <a:cs typeface="+mn-cs"/>
              </a:rPr>
              <a:t>Approximately 50% of the variance was explained by species, while only a small fraction was explained by </a:t>
            </a:r>
            <a:r>
              <a:rPr lang="en-GB" sz="1200" kern="1200" dirty="0">
                <a:solidFill>
                  <a:schemeClr val="tx1"/>
                </a:solidFill>
                <a:effectLst/>
                <a:latin typeface="+mn-lt"/>
                <a:ea typeface="+mn-ea"/>
                <a:cs typeface="+mn-cs"/>
              </a:rPr>
              <a:t>host (Bayesian phylogenetic mixed model: species total effect -sum of phylogenetic and non-phylogenetic effects- posterior mode = 0.50, CI</a:t>
            </a:r>
            <a:r>
              <a:rPr lang="en-GB" sz="1200" kern="1200" baseline="-25000" dirty="0">
                <a:solidFill>
                  <a:schemeClr val="tx1"/>
                </a:solidFill>
                <a:effectLst/>
                <a:latin typeface="+mn-lt"/>
                <a:ea typeface="+mn-ea"/>
                <a:cs typeface="+mn-cs"/>
              </a:rPr>
              <a:t>95</a:t>
            </a:r>
            <a:r>
              <a:rPr lang="en-GB" sz="1200" kern="1200" dirty="0">
                <a:solidFill>
                  <a:schemeClr val="tx1"/>
                </a:solidFill>
                <a:effectLst/>
                <a:latin typeface="+mn-lt"/>
                <a:ea typeface="+mn-ea"/>
                <a:cs typeface="+mn-cs"/>
              </a:rPr>
              <a:t> = 0.34, 0.60; host effect posterior mode = 0.06, CI</a:t>
            </a:r>
            <a:r>
              <a:rPr lang="en-GB" sz="1200" kern="1200" baseline="-25000" dirty="0">
                <a:solidFill>
                  <a:schemeClr val="tx1"/>
                </a:solidFill>
                <a:effectLst/>
                <a:latin typeface="+mn-lt"/>
                <a:ea typeface="+mn-ea"/>
                <a:cs typeface="+mn-cs"/>
              </a:rPr>
              <a:t>95</a:t>
            </a:r>
            <a:r>
              <a:rPr lang="en-GB" sz="1200" kern="1200" dirty="0">
                <a:solidFill>
                  <a:schemeClr val="tx1"/>
                </a:solidFill>
                <a:effectLst/>
                <a:latin typeface="+mn-lt"/>
                <a:ea typeface="+mn-ea"/>
                <a:cs typeface="+mn-cs"/>
              </a:rPr>
              <a:t>= 0.04, 0.1) (Fig. 1d, extended data figure 1, extended data table 1 ). This shows that within-host genetic relatedness is a repeatable aspect of a gut microbiota species’ ecology, making it suitable for use in comparative analysis.</a:t>
            </a:r>
          </a:p>
          <a:p>
            <a:endParaRPr lang="en-US" dirty="0"/>
          </a:p>
        </p:txBody>
      </p:sp>
      <p:sp>
        <p:nvSpPr>
          <p:cNvPr id="4" name="Slide Number Placeholder 3"/>
          <p:cNvSpPr>
            <a:spLocks noGrp="1"/>
          </p:cNvSpPr>
          <p:nvPr>
            <p:ph type="sldNum" sz="quarter" idx="5"/>
          </p:nvPr>
        </p:nvSpPr>
        <p:spPr/>
        <p:txBody>
          <a:bodyPr/>
          <a:lstStyle/>
          <a:p>
            <a:fld id="{6E28D1E6-D592-B94C-B4D2-D1DF6416FC46}" type="slidenum">
              <a:rPr lang="en-US" smtClean="0"/>
              <a:t>17</a:t>
            </a:fld>
            <a:endParaRPr lang="en-US"/>
          </a:p>
        </p:txBody>
      </p:sp>
    </p:spTree>
    <p:extLst>
      <p:ext uri="{BB962C8B-B14F-4D97-AF65-F5344CB8AC3E}">
        <p14:creationId xmlns:p14="http://schemas.microsoft.com/office/powerpoint/2010/main" val="3880319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assessed a microbe’s propensity for cooperation from their genome content</a:t>
            </a:r>
            <a:r>
              <a:rPr lang="en-GB" dirty="0">
                <a:effectLst/>
              </a:rPr>
              <a:t> </a:t>
            </a:r>
            <a:endParaRPr lang="en-US" dirty="0"/>
          </a:p>
        </p:txBody>
      </p:sp>
      <p:sp>
        <p:nvSpPr>
          <p:cNvPr id="4" name="Slide Number Placeholder 3"/>
          <p:cNvSpPr>
            <a:spLocks noGrp="1"/>
          </p:cNvSpPr>
          <p:nvPr>
            <p:ph type="sldNum" sz="quarter" idx="5"/>
          </p:nvPr>
        </p:nvSpPr>
        <p:spPr/>
        <p:txBody>
          <a:bodyPr/>
          <a:lstStyle/>
          <a:p>
            <a:fld id="{6E28D1E6-D592-B94C-B4D2-D1DF6416FC46}" type="slidenum">
              <a:rPr lang="en-US" smtClean="0"/>
              <a:t>18</a:t>
            </a:fld>
            <a:endParaRPr lang="en-US"/>
          </a:p>
        </p:txBody>
      </p:sp>
    </p:spTree>
    <p:extLst>
      <p:ext uri="{BB962C8B-B14F-4D97-AF65-F5344CB8AC3E}">
        <p14:creationId xmlns:p14="http://schemas.microsoft.com/office/powerpoint/2010/main" val="156977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assessed a microbe’s propensity for cooperation from their genome content</a:t>
            </a:r>
            <a:r>
              <a:rPr lang="en-GB" dirty="0">
                <a:effectLst/>
              </a:rPr>
              <a:t> </a:t>
            </a:r>
            <a:endParaRPr lang="en-US" dirty="0"/>
          </a:p>
        </p:txBody>
      </p:sp>
      <p:sp>
        <p:nvSpPr>
          <p:cNvPr id="4" name="Slide Number Placeholder 3"/>
          <p:cNvSpPr>
            <a:spLocks noGrp="1"/>
          </p:cNvSpPr>
          <p:nvPr>
            <p:ph type="sldNum" sz="quarter" idx="5"/>
          </p:nvPr>
        </p:nvSpPr>
        <p:spPr/>
        <p:txBody>
          <a:bodyPr/>
          <a:lstStyle/>
          <a:p>
            <a:fld id="{6E28D1E6-D592-B94C-B4D2-D1DF6416FC46}" type="slidenum">
              <a:rPr lang="en-US" smtClean="0"/>
              <a:t>19</a:t>
            </a:fld>
            <a:endParaRPr lang="en-US"/>
          </a:p>
        </p:txBody>
      </p:sp>
    </p:spTree>
    <p:extLst>
      <p:ext uri="{BB962C8B-B14F-4D97-AF65-F5344CB8AC3E}">
        <p14:creationId xmlns:p14="http://schemas.microsoft.com/office/powerpoint/2010/main" val="1477693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assessed a microbe’s propensity for cooperation from their genome content</a:t>
            </a:r>
            <a:r>
              <a:rPr lang="en-GB" dirty="0">
                <a:effectLst/>
              </a:rPr>
              <a:t> </a:t>
            </a:r>
            <a:endParaRPr lang="en-US" dirty="0"/>
          </a:p>
        </p:txBody>
      </p:sp>
      <p:sp>
        <p:nvSpPr>
          <p:cNvPr id="4" name="Slide Number Placeholder 3"/>
          <p:cNvSpPr>
            <a:spLocks noGrp="1"/>
          </p:cNvSpPr>
          <p:nvPr>
            <p:ph type="sldNum" sz="quarter" idx="5"/>
          </p:nvPr>
        </p:nvSpPr>
        <p:spPr/>
        <p:txBody>
          <a:bodyPr/>
          <a:lstStyle/>
          <a:p>
            <a:fld id="{6E28D1E6-D592-B94C-B4D2-D1DF6416FC46}" type="slidenum">
              <a:rPr lang="en-US" smtClean="0"/>
              <a:t>20</a:t>
            </a:fld>
            <a:endParaRPr lang="en-US"/>
          </a:p>
        </p:txBody>
      </p:sp>
    </p:spTree>
    <p:extLst>
      <p:ext uri="{BB962C8B-B14F-4D97-AF65-F5344CB8AC3E}">
        <p14:creationId xmlns:p14="http://schemas.microsoft.com/office/powerpoint/2010/main" val="617569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assessed a microbe’s propensity for cooperation from their genome content</a:t>
            </a:r>
            <a:r>
              <a:rPr lang="en-GB" dirty="0">
                <a:effectLst/>
              </a:rPr>
              <a:t> </a:t>
            </a:r>
            <a:endParaRPr lang="en-US" dirty="0"/>
          </a:p>
        </p:txBody>
      </p:sp>
      <p:sp>
        <p:nvSpPr>
          <p:cNvPr id="4" name="Slide Number Placeholder 3"/>
          <p:cNvSpPr>
            <a:spLocks noGrp="1"/>
          </p:cNvSpPr>
          <p:nvPr>
            <p:ph type="sldNum" sz="quarter" idx="5"/>
          </p:nvPr>
        </p:nvSpPr>
        <p:spPr/>
        <p:txBody>
          <a:bodyPr/>
          <a:lstStyle/>
          <a:p>
            <a:fld id="{6E28D1E6-D592-B94C-B4D2-D1DF6416FC46}" type="slidenum">
              <a:rPr lang="en-US" smtClean="0"/>
              <a:t>21</a:t>
            </a:fld>
            <a:endParaRPr lang="en-US"/>
          </a:p>
        </p:txBody>
      </p:sp>
    </p:spTree>
    <p:extLst>
      <p:ext uri="{BB962C8B-B14F-4D97-AF65-F5344CB8AC3E}">
        <p14:creationId xmlns:p14="http://schemas.microsoft.com/office/powerpoint/2010/main" val="567262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assessed a microbe’s propensity for cooperation from their genome content</a:t>
            </a:r>
            <a:r>
              <a:rPr lang="en-GB" dirty="0">
                <a:effectLst/>
              </a:rPr>
              <a:t> </a:t>
            </a:r>
            <a:endParaRPr lang="en-US" dirty="0"/>
          </a:p>
        </p:txBody>
      </p:sp>
      <p:sp>
        <p:nvSpPr>
          <p:cNvPr id="4" name="Slide Number Placeholder 3"/>
          <p:cNvSpPr>
            <a:spLocks noGrp="1"/>
          </p:cNvSpPr>
          <p:nvPr>
            <p:ph type="sldNum" sz="quarter" idx="5"/>
          </p:nvPr>
        </p:nvSpPr>
        <p:spPr/>
        <p:txBody>
          <a:bodyPr/>
          <a:lstStyle/>
          <a:p>
            <a:fld id="{6E28D1E6-D592-B94C-B4D2-D1DF6416FC46}" type="slidenum">
              <a:rPr lang="en-US" smtClean="0"/>
              <a:t>22</a:t>
            </a:fld>
            <a:endParaRPr lang="en-US"/>
          </a:p>
        </p:txBody>
      </p:sp>
    </p:spTree>
    <p:extLst>
      <p:ext uri="{BB962C8B-B14F-4D97-AF65-F5344CB8AC3E}">
        <p14:creationId xmlns:p14="http://schemas.microsoft.com/office/powerpoint/2010/main" val="3080264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assessed a microbe’s propensity for cooperation from their genome content</a:t>
            </a:r>
            <a:r>
              <a:rPr lang="en-GB" dirty="0">
                <a:effectLst/>
              </a:rPr>
              <a:t> </a:t>
            </a:r>
            <a:endParaRPr lang="en-US" dirty="0"/>
          </a:p>
        </p:txBody>
      </p:sp>
      <p:sp>
        <p:nvSpPr>
          <p:cNvPr id="4" name="Slide Number Placeholder 3"/>
          <p:cNvSpPr>
            <a:spLocks noGrp="1"/>
          </p:cNvSpPr>
          <p:nvPr>
            <p:ph type="sldNum" sz="quarter" idx="5"/>
          </p:nvPr>
        </p:nvSpPr>
        <p:spPr/>
        <p:txBody>
          <a:bodyPr/>
          <a:lstStyle/>
          <a:p>
            <a:fld id="{6E28D1E6-D592-B94C-B4D2-D1DF6416FC46}" type="slidenum">
              <a:rPr lang="en-US" smtClean="0"/>
              <a:t>23</a:t>
            </a:fld>
            <a:endParaRPr lang="en-US"/>
          </a:p>
        </p:txBody>
      </p:sp>
    </p:spTree>
    <p:extLst>
      <p:ext uri="{BB962C8B-B14F-4D97-AF65-F5344CB8AC3E}">
        <p14:creationId xmlns:p14="http://schemas.microsoft.com/office/powerpoint/2010/main" val="151005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These results show that relatedness is predictive of the evolution of cooperation across the human gut microbiota, and this relationship appears to be general, holding over a wide range of species and ecologies. Moreover, while microbial cooperation has often been argued to be difficult to explain using kin selection theory </a:t>
            </a:r>
            <a:r>
              <a:rPr lang="en-GB" sz="1200" kern="1200" baseline="30000" dirty="0">
                <a:solidFill>
                  <a:schemeClr val="tx1"/>
                </a:solidFill>
                <a:effectLst/>
                <a:latin typeface="+mn-lt"/>
                <a:ea typeface="+mn-ea"/>
                <a:cs typeface="+mn-cs"/>
              </a:rPr>
              <a:t>6,7</a:t>
            </a:r>
            <a:r>
              <a:rPr lang="en-GB" sz="1200" kern="1200" dirty="0">
                <a:solidFill>
                  <a:schemeClr val="tx1"/>
                </a:solidFill>
                <a:effectLst/>
                <a:latin typeface="+mn-lt"/>
                <a:ea typeface="+mn-ea"/>
                <a:cs typeface="+mn-cs"/>
              </a:rPr>
              <a:t>, our results show that the predictions of kin selection theory hold even in a system where the strict accuracy of the theory’s  assumptions may break down. However, while relatedness is predictive of the evolution of cooperation, relatedness itself is likely a consequence of many aspects of organismal ecology, as supported by the large fraction of variance in relatedness explained by species ecology and phylogeny (Fig. 1d). We therefore sought to investigate which aspects of organismal ecology drive this positive assortment.</a:t>
            </a:r>
          </a:p>
          <a:p>
            <a:endParaRPr lang="en-US" dirty="0"/>
          </a:p>
        </p:txBody>
      </p:sp>
      <p:sp>
        <p:nvSpPr>
          <p:cNvPr id="4" name="Slide Number Placeholder 3"/>
          <p:cNvSpPr>
            <a:spLocks noGrp="1"/>
          </p:cNvSpPr>
          <p:nvPr>
            <p:ph type="sldNum" sz="quarter" idx="5"/>
          </p:nvPr>
        </p:nvSpPr>
        <p:spPr/>
        <p:txBody>
          <a:bodyPr/>
          <a:lstStyle/>
          <a:p>
            <a:fld id="{6E28D1E6-D592-B94C-B4D2-D1DF6416FC46}" type="slidenum">
              <a:rPr lang="en-US" smtClean="0"/>
              <a:t>26</a:t>
            </a:fld>
            <a:endParaRPr lang="en-US"/>
          </a:p>
        </p:txBody>
      </p:sp>
    </p:spTree>
    <p:extLst>
      <p:ext uri="{BB962C8B-B14F-4D97-AF65-F5344CB8AC3E}">
        <p14:creationId xmlns:p14="http://schemas.microsoft.com/office/powerpoint/2010/main" val="3336764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then assessed the effects of both the relative abundance (group size) and sporulation scores (migration rate) of gut microbiota species on their within-host relatedness</a:t>
            </a:r>
            <a:r>
              <a:rPr lang="en-GB" dirty="0">
                <a:effectLst/>
              </a:rPr>
              <a:t> </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E28D1E6-D592-B94C-B4D2-D1DF6416FC46}" type="slidenum">
              <a:rPr lang="en-US" smtClean="0"/>
              <a:t>27</a:t>
            </a:fld>
            <a:endParaRPr lang="en-US"/>
          </a:p>
        </p:txBody>
      </p:sp>
    </p:spTree>
    <p:extLst>
      <p:ext uri="{BB962C8B-B14F-4D97-AF65-F5344CB8AC3E}">
        <p14:creationId xmlns:p14="http://schemas.microsoft.com/office/powerpoint/2010/main" val="3367751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Ultimately, microbial communities’ dynamic will depend on the range of behaviours microbes engage in and their strategy to face competition </a:t>
            </a:r>
            <a:r>
              <a:rPr lang="en-GB" sz="1200" kern="1200" baseline="30000" dirty="0">
                <a:solidFill>
                  <a:schemeClr val="tx1"/>
                </a:solidFill>
                <a:effectLst/>
                <a:latin typeface="+mn-lt"/>
                <a:ea typeface="+mn-ea"/>
                <a:cs typeface="+mn-cs"/>
              </a:rPr>
              <a:t>11</a:t>
            </a:r>
            <a:r>
              <a:rPr lang="en-GB" sz="1200" kern="1200" dirty="0">
                <a:solidFill>
                  <a:schemeClr val="tx1"/>
                </a:solidFill>
                <a:effectLst/>
                <a:latin typeface="+mn-lt"/>
                <a:ea typeface="+mn-ea"/>
                <a:cs typeface="+mn-cs"/>
              </a:rPr>
              <a:t>. It is widely documented that many of these strategies involve cooperative interactions </a:t>
            </a:r>
            <a:r>
              <a:rPr lang="en-GB" sz="1200" kern="1200" baseline="30000" dirty="0">
                <a:solidFill>
                  <a:schemeClr val="tx1"/>
                </a:solidFill>
                <a:effectLst/>
                <a:latin typeface="+mn-lt"/>
                <a:ea typeface="+mn-ea"/>
                <a:cs typeface="+mn-cs"/>
              </a:rPr>
              <a:t>12–15</a:t>
            </a:r>
            <a:r>
              <a:rPr lang="en-GB"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6E28D1E6-D592-B94C-B4D2-D1DF6416FC46}" type="slidenum">
              <a:rPr lang="en-US" smtClean="0"/>
              <a:t>5</a:t>
            </a:fld>
            <a:endParaRPr lang="en-US"/>
          </a:p>
        </p:txBody>
      </p:sp>
    </p:spTree>
    <p:extLst>
      <p:ext uri="{BB962C8B-B14F-4D97-AF65-F5344CB8AC3E}">
        <p14:creationId xmlns:p14="http://schemas.microsoft.com/office/powerpoint/2010/main" val="1238386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One possibility is that blooms of individual taxa in the microbiota are associated with genetic bottlenecks.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the case if between and within species competitive abilities are positively correlated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bacterial species that have higher relative abundance in the gut to be also more likely to be dominated by a single strain within the species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or if strains that reach high abundance provoke a host immune response which clears competitor strains. </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agreement with the infinite island model, we find a negative relationship between sporulation scores and relatedness (</a:t>
                </a:r>
                <a:r>
                  <a:rPr lang="en-GB" sz="1200" i="0" kern="1200">
                    <a:solidFill>
                      <a:schemeClr val="tx1"/>
                    </a:solidFill>
                    <a:effectLst/>
                    <a:latin typeface="Cambria Math" panose="02040503050406030204" pitchFamily="18" charset="0"/>
                    <a:ea typeface="+mn-ea"/>
                    <a:cs typeface="+mn-cs"/>
                  </a:rPr>
                  <a:t>𝛽</a:t>
                </a:r>
                <a:r>
                  <a:rPr lang="en-GB" sz="1200" kern="1200" dirty="0">
                    <a:solidFill>
                      <a:schemeClr val="tx1"/>
                    </a:solidFill>
                    <a:effectLst/>
                    <a:latin typeface="+mn-lt"/>
                    <a:ea typeface="+mn-ea"/>
                    <a:cs typeface="+mn-cs"/>
                  </a:rPr>
                  <a:t> = -0.74, CI</a:t>
                </a:r>
                <a:r>
                  <a:rPr lang="en-GB" sz="1200" kern="1200" baseline="-25000" dirty="0">
                    <a:solidFill>
                      <a:schemeClr val="tx1"/>
                    </a:solidFill>
                    <a:effectLst/>
                    <a:latin typeface="+mn-lt"/>
                    <a:ea typeface="+mn-ea"/>
                    <a:cs typeface="+mn-cs"/>
                  </a:rPr>
                  <a:t>95</a:t>
                </a:r>
                <a:r>
                  <a:rPr lang="en-GB" sz="1200" kern="1200" dirty="0">
                    <a:solidFill>
                      <a:schemeClr val="tx1"/>
                    </a:solidFill>
                    <a:effectLst/>
                    <a:latin typeface="+mn-lt"/>
                    <a:ea typeface="+mn-ea"/>
                    <a:cs typeface="+mn-cs"/>
                  </a:rPr>
                  <a:t>: -1.19, -0.24, </a:t>
                </a:r>
                <a:r>
                  <a:rPr lang="en-GB" sz="1200" kern="1200" dirty="0" err="1">
                    <a:solidFill>
                      <a:schemeClr val="tx1"/>
                    </a:solidFill>
                    <a:effectLst/>
                    <a:latin typeface="+mn-lt"/>
                    <a:ea typeface="+mn-ea"/>
                    <a:cs typeface="+mn-cs"/>
                  </a:rPr>
                  <a:t>p</a:t>
                </a:r>
                <a:r>
                  <a:rPr lang="en-GB" sz="1200" kern="1200" baseline="-25000" dirty="0" err="1">
                    <a:solidFill>
                      <a:schemeClr val="tx1"/>
                    </a:solidFill>
                    <a:effectLst/>
                    <a:latin typeface="+mn-lt"/>
                    <a:ea typeface="+mn-ea"/>
                    <a:cs typeface="+mn-cs"/>
                  </a:rPr>
                  <a:t>MCMC</a:t>
                </a:r>
                <a:r>
                  <a:rPr lang="en-GB" sz="1200" kern="1200" dirty="0">
                    <a:solidFill>
                      <a:schemeClr val="tx1"/>
                    </a:solidFill>
                    <a:effectLst/>
                    <a:latin typeface="+mn-lt"/>
                    <a:ea typeface="+mn-ea"/>
                    <a:cs typeface="+mn-cs"/>
                  </a:rPr>
                  <a:t> = 0.0038, Fig. 4c). However, we find a positive relationship between relative abundance and relatedness (</a:t>
                </a:r>
                <a:r>
                  <a:rPr lang="en-GB" sz="1200" i="0" kern="1200">
                    <a:solidFill>
                      <a:schemeClr val="tx1"/>
                    </a:solidFill>
                    <a:effectLst/>
                    <a:latin typeface="Cambria Math" panose="02040503050406030204" pitchFamily="18" charset="0"/>
                    <a:ea typeface="+mn-ea"/>
                    <a:cs typeface="+mn-cs"/>
                  </a:rPr>
                  <a:t>𝛽</a:t>
                </a:r>
                <a:r>
                  <a:rPr lang="en-GB" sz="1200" kern="1200" dirty="0">
                    <a:solidFill>
                      <a:schemeClr val="tx1"/>
                    </a:solidFill>
                    <a:effectLst/>
                    <a:latin typeface="+mn-lt"/>
                    <a:ea typeface="+mn-ea"/>
                    <a:cs typeface="+mn-cs"/>
                  </a:rPr>
                  <a:t> = 0.16, CI</a:t>
                </a:r>
                <a:r>
                  <a:rPr lang="en-GB" sz="1200" kern="1200" baseline="-25000" dirty="0">
                    <a:solidFill>
                      <a:schemeClr val="tx1"/>
                    </a:solidFill>
                    <a:effectLst/>
                    <a:latin typeface="+mn-lt"/>
                    <a:ea typeface="+mn-ea"/>
                    <a:cs typeface="+mn-cs"/>
                  </a:rPr>
                  <a:t>95</a:t>
                </a:r>
                <a:r>
                  <a:rPr lang="en-GB" sz="1200" kern="1200" dirty="0">
                    <a:solidFill>
                      <a:schemeClr val="tx1"/>
                    </a:solidFill>
                    <a:effectLst/>
                    <a:latin typeface="+mn-lt"/>
                    <a:ea typeface="+mn-ea"/>
                    <a:cs typeface="+mn-cs"/>
                  </a:rPr>
                  <a:t>: 0.06, 0.27, </a:t>
                </a:r>
                <a:r>
                  <a:rPr lang="en-GB" sz="1200" kern="1200" dirty="0" err="1">
                    <a:solidFill>
                      <a:schemeClr val="tx1"/>
                    </a:solidFill>
                    <a:effectLst/>
                    <a:latin typeface="+mn-lt"/>
                    <a:ea typeface="+mn-ea"/>
                    <a:cs typeface="+mn-cs"/>
                  </a:rPr>
                  <a:t>p</a:t>
                </a:r>
                <a:r>
                  <a:rPr lang="en-GB" sz="1200" kern="1200" baseline="-25000" dirty="0" err="1">
                    <a:solidFill>
                      <a:schemeClr val="tx1"/>
                    </a:solidFill>
                    <a:effectLst/>
                    <a:latin typeface="+mn-lt"/>
                    <a:ea typeface="+mn-ea"/>
                    <a:cs typeface="+mn-cs"/>
                  </a:rPr>
                  <a:t>MCMC</a:t>
                </a:r>
                <a:r>
                  <a:rPr lang="en-GB" sz="1200" kern="1200" dirty="0">
                    <a:solidFill>
                      <a:schemeClr val="tx1"/>
                    </a:solidFill>
                    <a:effectLst/>
                    <a:latin typeface="+mn-lt"/>
                    <a:ea typeface="+mn-ea"/>
                    <a:cs typeface="+mn-cs"/>
                  </a:rPr>
                  <a:t> = 0.0038, Fig. 4b). This result challenges the common assumptions made by the infinite island model. One possibility is that blooms (</a:t>
                </a:r>
                <a:r>
                  <a:rPr lang="en-GB" sz="1200" i="1" kern="1200" dirty="0">
                    <a:solidFill>
                      <a:schemeClr val="tx1"/>
                    </a:solidFill>
                    <a:effectLst/>
                    <a:latin typeface="+mn-lt"/>
                    <a:ea typeface="+mn-ea"/>
                    <a:cs typeface="+mn-cs"/>
                  </a:rPr>
                  <a:t>i.e.,</a:t>
                </a:r>
                <a:r>
                  <a:rPr lang="en-GB" sz="1200" kern="1200" dirty="0">
                    <a:solidFill>
                      <a:schemeClr val="tx1"/>
                    </a:solidFill>
                    <a:effectLst/>
                    <a:latin typeface="+mn-lt"/>
                    <a:ea typeface="+mn-ea"/>
                    <a:cs typeface="+mn-cs"/>
                  </a:rPr>
                  <a:t> large increase in group size) of individual taxa in the microbiota are associated with genetic bottlenecks. This might be the case if between and within species competitive abilities are positively correlated, leading bacterial species that have higher relative abundance in the gut to be also more likely to be dominated by a single strain within the species, or if strains that reach high abundance provoke a host immune response which clears competitor strains. Current studies focusing on strain-level are opening up avenues of research regarding such questions on the ecological drivers of gut microbiota dynamics </a:t>
                </a:r>
                <a:r>
                  <a:rPr lang="en-GB" sz="1200" kern="1200" baseline="30000" dirty="0">
                    <a:solidFill>
                      <a:schemeClr val="tx1"/>
                    </a:solidFill>
                    <a:effectLst/>
                    <a:latin typeface="+mn-lt"/>
                    <a:ea typeface="+mn-ea"/>
                    <a:cs typeface="+mn-cs"/>
                  </a:rPr>
                  <a:t>53,54</a:t>
                </a:r>
                <a:r>
                  <a:rPr lang="en-GB" sz="1200" kern="1200" dirty="0">
                    <a:solidFill>
                      <a:schemeClr val="tx1"/>
                    </a:solidFill>
                    <a:effectLst/>
                    <a:latin typeface="+mn-lt"/>
                    <a:ea typeface="+mn-ea"/>
                    <a:cs typeface="+mn-cs"/>
                  </a:rPr>
                  <a:t>.</a:t>
                </a:r>
              </a:p>
              <a:p>
                <a:endParaRPr lang="en-US" dirty="0"/>
              </a:p>
            </p:txBody>
          </p:sp>
        </mc:Fallback>
      </mc:AlternateContent>
      <p:sp>
        <p:nvSpPr>
          <p:cNvPr id="4" name="Slide Number Placeholder 3"/>
          <p:cNvSpPr>
            <a:spLocks noGrp="1"/>
          </p:cNvSpPr>
          <p:nvPr>
            <p:ph type="sldNum" sz="quarter" idx="5"/>
          </p:nvPr>
        </p:nvSpPr>
        <p:spPr/>
        <p:txBody>
          <a:bodyPr/>
          <a:lstStyle/>
          <a:p>
            <a:fld id="{6E28D1E6-D592-B94C-B4D2-D1DF6416FC46}" type="slidenum">
              <a:rPr lang="en-US" smtClean="0"/>
              <a:t>28</a:t>
            </a:fld>
            <a:endParaRPr lang="en-US"/>
          </a:p>
        </p:txBody>
      </p:sp>
    </p:spTree>
    <p:extLst>
      <p:ext uri="{BB962C8B-B14F-4D97-AF65-F5344CB8AC3E}">
        <p14:creationId xmlns:p14="http://schemas.microsoft.com/office/powerpoint/2010/main" val="249729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ultimate test of any general evolutionary theory is in its ability to explain patterns of trait evolution across taxa. Overall, our results strongly support Hamilton’s central prediction that relatedness drives the evolution of cooperation holds across the human gut microbiota, and reveal insights into the drivers of this key population genetic parameter. While debate continues over the exactness and assumptions of the inclusive fitness framework and kin selection models, it is clear that the central insight of Hamilton’s theory is general. In the case of human associated microbes, this is not only of importance for evolutionary biology but also for medicine, as microbes can have their largest effects on health when they cooperate to help or harm their host </a:t>
            </a:r>
            <a:r>
              <a:rPr lang="en-GB" sz="1200" kern="1200" baseline="30000" dirty="0">
                <a:solidFill>
                  <a:schemeClr val="tx1"/>
                </a:solidFill>
                <a:effectLst/>
                <a:latin typeface="+mn-lt"/>
                <a:ea typeface="+mn-ea"/>
                <a:cs typeface="+mn-cs"/>
              </a:rPr>
              <a:t>12,55,56</a:t>
            </a:r>
            <a:r>
              <a:rPr lang="en-GB" sz="1200" kern="1200" dirty="0">
                <a:solidFill>
                  <a:schemeClr val="tx1"/>
                </a:solidFill>
                <a:effectLst/>
                <a:latin typeface="+mn-lt"/>
                <a:ea typeface="+mn-ea"/>
                <a:cs typeface="+mn-cs"/>
              </a:rPr>
              <a:t> . Hamiltonian medicine </a:t>
            </a:r>
            <a:r>
              <a:rPr lang="en-GB" sz="1200" kern="1200" baseline="30000" dirty="0">
                <a:solidFill>
                  <a:schemeClr val="tx1"/>
                </a:solidFill>
                <a:effectLst/>
                <a:latin typeface="+mn-lt"/>
                <a:ea typeface="+mn-ea"/>
                <a:cs typeface="+mn-cs"/>
              </a:rPr>
              <a:t>21,57</a:t>
            </a:r>
            <a:r>
              <a:rPr lang="en-GB" sz="1200" kern="1200" dirty="0">
                <a:solidFill>
                  <a:schemeClr val="tx1"/>
                </a:solidFill>
                <a:effectLst/>
                <a:latin typeface="+mn-lt"/>
                <a:ea typeface="+mn-ea"/>
                <a:cs typeface="+mn-cs"/>
              </a:rPr>
              <a:t> – the manipulation of relatedness in our microbes – may offer opportunities to steer microbial cooperation in ways to enhance human health.</a:t>
            </a:r>
          </a:p>
          <a:p>
            <a:endParaRPr lang="en-US" dirty="0"/>
          </a:p>
        </p:txBody>
      </p:sp>
      <p:sp>
        <p:nvSpPr>
          <p:cNvPr id="4" name="Slide Number Placeholder 3"/>
          <p:cNvSpPr>
            <a:spLocks noGrp="1"/>
          </p:cNvSpPr>
          <p:nvPr>
            <p:ph type="sldNum" sz="quarter" idx="5"/>
          </p:nvPr>
        </p:nvSpPr>
        <p:spPr/>
        <p:txBody>
          <a:bodyPr/>
          <a:lstStyle/>
          <a:p>
            <a:fld id="{6E28D1E6-D592-B94C-B4D2-D1DF6416FC46}" type="slidenum">
              <a:rPr lang="en-US" smtClean="0"/>
              <a:t>29</a:t>
            </a:fld>
            <a:endParaRPr lang="en-US"/>
          </a:p>
        </p:txBody>
      </p:sp>
    </p:spTree>
    <p:extLst>
      <p:ext uri="{BB962C8B-B14F-4D97-AF65-F5344CB8AC3E}">
        <p14:creationId xmlns:p14="http://schemas.microsoft.com/office/powerpoint/2010/main" val="2491685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8D1E6-D592-B94C-B4D2-D1DF6416FC46}" type="slidenum">
              <a:rPr lang="en-US" smtClean="0"/>
              <a:t>53</a:t>
            </a:fld>
            <a:endParaRPr lang="en-US"/>
          </a:p>
        </p:txBody>
      </p:sp>
    </p:spTree>
    <p:extLst>
      <p:ext uri="{BB962C8B-B14F-4D97-AF65-F5344CB8AC3E}">
        <p14:creationId xmlns:p14="http://schemas.microsoft.com/office/powerpoint/2010/main" val="434117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ABCE229-9520-4C73-A0D7-72554D3EA2AF}" type="slidenum">
              <a:rPr lang="en-GB" smtClean="0"/>
              <a:t>60</a:t>
            </a:fld>
            <a:endParaRPr lang="en-GB"/>
          </a:p>
        </p:txBody>
      </p:sp>
    </p:spTree>
    <p:extLst>
      <p:ext uri="{BB962C8B-B14F-4D97-AF65-F5344CB8AC3E}">
        <p14:creationId xmlns:p14="http://schemas.microsoft.com/office/powerpoint/2010/main" val="4183115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These include for example cooperative feeding via the secretion of nutrients and digestive enzymes </a:t>
            </a:r>
            <a:r>
              <a:rPr lang="en-GB" sz="1200" kern="1200" baseline="30000" dirty="0">
                <a:solidFill>
                  <a:schemeClr val="tx1"/>
                </a:solidFill>
                <a:effectLst/>
                <a:latin typeface="+mn-lt"/>
                <a:ea typeface="+mn-ea"/>
                <a:cs typeface="+mn-cs"/>
              </a:rPr>
              <a:t>16–18</a:t>
            </a:r>
            <a:r>
              <a:rPr lang="en-GB" sz="1200" kern="1200" dirty="0">
                <a:solidFill>
                  <a:schemeClr val="tx1"/>
                </a:solidFill>
                <a:effectLst/>
                <a:latin typeface="+mn-lt"/>
                <a:ea typeface="+mn-ea"/>
                <a:cs typeface="+mn-cs"/>
              </a:rPr>
              <a:t> coordinated response via signalling molecules </a:t>
            </a:r>
            <a:r>
              <a:rPr lang="en-GB" sz="1200" kern="1200" baseline="30000" dirty="0">
                <a:solidFill>
                  <a:schemeClr val="tx1"/>
                </a:solidFill>
                <a:effectLst/>
                <a:latin typeface="+mn-lt"/>
                <a:ea typeface="+mn-ea"/>
                <a:cs typeface="+mn-cs"/>
              </a:rPr>
              <a:t>19</a:t>
            </a:r>
            <a:r>
              <a:rPr lang="en-GB" sz="1200" kern="1200" dirty="0">
                <a:solidFill>
                  <a:schemeClr val="tx1"/>
                </a:solidFill>
                <a:effectLst/>
                <a:latin typeface="+mn-lt"/>
                <a:ea typeface="+mn-ea"/>
                <a:cs typeface="+mn-cs"/>
              </a:rPr>
              <a:t> or communal habitat building using surface proteins and polymers for biofilms formation </a:t>
            </a:r>
            <a:r>
              <a:rPr lang="en-GB" sz="1200" kern="1200" baseline="30000" dirty="0">
                <a:solidFill>
                  <a:schemeClr val="tx1"/>
                </a:solidFill>
                <a:effectLst/>
                <a:latin typeface="+mn-lt"/>
                <a:ea typeface="+mn-ea"/>
                <a:cs typeface="+mn-cs"/>
              </a:rPr>
              <a:t>20</a:t>
            </a:r>
            <a:r>
              <a:rPr lang="en-GB" sz="1200" kern="1200" dirty="0">
                <a:solidFill>
                  <a:schemeClr val="tx1"/>
                </a:solidFill>
                <a:effectLst/>
                <a:latin typeface="+mn-lt"/>
                <a:ea typeface="+mn-ea"/>
                <a:cs typeface="+mn-cs"/>
              </a:rPr>
              <a:t>. The importance of such cooperative behaviours in microbial functions has long been suggested </a:t>
            </a:r>
            <a:r>
              <a:rPr lang="en-GB" sz="1200" kern="1200" baseline="30000" dirty="0">
                <a:solidFill>
                  <a:schemeClr val="tx1"/>
                </a:solidFill>
                <a:effectLst/>
                <a:latin typeface="+mn-lt"/>
                <a:ea typeface="+mn-ea"/>
                <a:cs typeface="+mn-cs"/>
              </a:rPr>
              <a:t>21</a:t>
            </a:r>
            <a:r>
              <a:rPr lang="en-GB" sz="1200" kern="1200" dirty="0">
                <a:solidFill>
                  <a:schemeClr val="tx1"/>
                </a:solidFill>
                <a:effectLst/>
                <a:latin typeface="+mn-lt"/>
                <a:ea typeface="+mn-ea"/>
                <a:cs typeface="+mn-cs"/>
              </a:rPr>
              <a:t> and the use of “omics” approaches to study microbial communities has recently demonstrated this in real microbial communities </a:t>
            </a:r>
            <a:r>
              <a:rPr lang="en-GB" sz="1200" kern="1200" baseline="30000" dirty="0">
                <a:solidFill>
                  <a:schemeClr val="tx1"/>
                </a:solidFill>
                <a:effectLst/>
                <a:latin typeface="+mn-lt"/>
                <a:ea typeface="+mn-ea"/>
                <a:cs typeface="+mn-cs"/>
              </a:rPr>
              <a:t>22–24</a:t>
            </a:r>
            <a:r>
              <a:rPr lang="en-GB" sz="1200" kern="1200" dirty="0">
                <a:solidFill>
                  <a:schemeClr val="tx1"/>
                </a:solidFill>
                <a:effectLst/>
                <a:latin typeface="+mn-lt"/>
                <a:ea typeface="+mn-ea"/>
                <a:cs typeface="+mn-cs"/>
              </a:rPr>
              <a:t>. </a:t>
            </a:r>
          </a:p>
          <a:p>
            <a:endParaRPr lang="en-GB" baseline="0" dirty="0"/>
          </a:p>
          <a:p>
            <a:endParaRPr lang="en-GB" baseline="0" dirty="0"/>
          </a:p>
        </p:txBody>
      </p:sp>
      <p:sp>
        <p:nvSpPr>
          <p:cNvPr id="4" name="Slide Number Placeholder 3"/>
          <p:cNvSpPr>
            <a:spLocks noGrp="1"/>
          </p:cNvSpPr>
          <p:nvPr>
            <p:ph type="sldNum" sz="quarter" idx="10"/>
          </p:nvPr>
        </p:nvSpPr>
        <p:spPr/>
        <p:txBody>
          <a:bodyPr/>
          <a:lstStyle/>
          <a:p>
            <a:fld id="{3197E418-7CB5-4168-BE57-27E0B2FC9C56}" type="slidenum">
              <a:rPr lang="en-GB" smtClean="0"/>
              <a:t>6</a:t>
            </a:fld>
            <a:endParaRPr lang="en-GB"/>
          </a:p>
        </p:txBody>
      </p:sp>
    </p:spTree>
    <p:extLst>
      <p:ext uri="{BB962C8B-B14F-4D97-AF65-F5344CB8AC3E}">
        <p14:creationId xmlns:p14="http://schemas.microsoft.com/office/powerpoint/2010/main" val="536768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This means that a</a:t>
            </a:r>
            <a:r>
              <a:rPr lang="en-GB" baseline="0" dirty="0"/>
              <a:t> sensitive cells should be able to invade a population of resistant cells</a:t>
            </a:r>
            <a:endParaRPr lang="en-GB" dirty="0"/>
          </a:p>
          <a:p>
            <a:r>
              <a:rPr lang="en-GB" baseline="0" dirty="0"/>
              <a:t>- Cooperative behaviour should disappear due to their exploitation by cheaters</a:t>
            </a:r>
          </a:p>
          <a:p>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This</a:t>
            </a:r>
            <a:r>
              <a:rPr lang="en-GB" baseline="0" dirty="0"/>
              <a:t> rises a c</a:t>
            </a:r>
            <a:r>
              <a:rPr lang="en-GB" dirty="0"/>
              <a:t>ommon</a:t>
            </a:r>
            <a:r>
              <a:rPr lang="en-GB" baseline="0" dirty="0"/>
              <a:t> question in evolutionary theory, addressing “how cooperation can be maintained”</a:t>
            </a:r>
          </a:p>
          <a:p>
            <a:r>
              <a:rPr lang="en-GB" baseline="0" dirty="0"/>
              <a:t>- This has been observed many time experimentally</a:t>
            </a:r>
          </a:p>
          <a:p>
            <a:endParaRPr lang="en-GB" baseline="0" dirty="0"/>
          </a:p>
          <a:p>
            <a:r>
              <a:rPr lang="en-GB" baseline="0" dirty="0"/>
              <a:t>- In the context of ABR, this means that this type of resistance should be difficult to maintain and spread</a:t>
            </a:r>
          </a:p>
          <a:p>
            <a:pPr marL="171450" indent="-171450">
              <a:buFontTx/>
              <a:buChar char="-"/>
            </a:pPr>
            <a:r>
              <a:rPr lang="en-GB" baseline="0" dirty="0"/>
              <a:t>But still, this is one of the most commonly observed mechanism of resistance</a:t>
            </a:r>
          </a:p>
          <a:p>
            <a:pPr marL="171450" indent="-171450">
              <a:buFontTx/>
              <a:buChar char="-"/>
            </a:pPr>
            <a:endParaRPr lang="en-GB" baseline="0" dirty="0"/>
          </a:p>
          <a:p>
            <a:endParaRPr lang="en-GB" dirty="0"/>
          </a:p>
        </p:txBody>
      </p:sp>
      <p:sp>
        <p:nvSpPr>
          <p:cNvPr id="4" name="Slide Number Placeholder 3"/>
          <p:cNvSpPr>
            <a:spLocks noGrp="1"/>
          </p:cNvSpPr>
          <p:nvPr>
            <p:ph type="sldNum" sz="quarter" idx="10"/>
          </p:nvPr>
        </p:nvSpPr>
        <p:spPr/>
        <p:txBody>
          <a:bodyPr/>
          <a:lstStyle/>
          <a:p>
            <a:fld id="{3197E418-7CB5-4168-BE57-27E0B2FC9C56}" type="slidenum">
              <a:rPr lang="en-GB" smtClean="0"/>
              <a:t>8</a:t>
            </a:fld>
            <a:endParaRPr lang="en-GB"/>
          </a:p>
        </p:txBody>
      </p:sp>
    </p:spTree>
    <p:extLst>
      <p:ext uri="{BB962C8B-B14F-4D97-AF65-F5344CB8AC3E}">
        <p14:creationId xmlns:p14="http://schemas.microsoft.com/office/powerpoint/2010/main" val="1019373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This means that a</a:t>
            </a:r>
            <a:r>
              <a:rPr lang="en-GB" baseline="0" dirty="0"/>
              <a:t> sensitive cells should be able to invade a population of resistant cells</a:t>
            </a:r>
            <a:endParaRPr lang="en-GB" dirty="0"/>
          </a:p>
          <a:p>
            <a:r>
              <a:rPr lang="en-GB" baseline="0" dirty="0"/>
              <a:t>- Cooperative behaviour should disappear due to their exploitation by cheaters</a:t>
            </a:r>
          </a:p>
          <a:p>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This</a:t>
            </a:r>
            <a:r>
              <a:rPr lang="en-GB" baseline="0" dirty="0"/>
              <a:t> rises a c</a:t>
            </a:r>
            <a:r>
              <a:rPr lang="en-GB" dirty="0"/>
              <a:t>ommon</a:t>
            </a:r>
            <a:r>
              <a:rPr lang="en-GB" baseline="0" dirty="0"/>
              <a:t> question in evolutionary theory, addressing “how cooperation can be maintained”</a:t>
            </a:r>
          </a:p>
          <a:p>
            <a:r>
              <a:rPr lang="en-GB" baseline="0" dirty="0"/>
              <a:t>- This has been observed many time experimentally</a:t>
            </a:r>
          </a:p>
          <a:p>
            <a:endParaRPr lang="en-GB" baseline="0" dirty="0"/>
          </a:p>
          <a:p>
            <a:r>
              <a:rPr lang="en-GB" baseline="0" dirty="0"/>
              <a:t>- In the context of ABR, this means that this type of resistance should be difficult to maintain and spread</a:t>
            </a:r>
          </a:p>
          <a:p>
            <a:pPr marL="171450" indent="-171450">
              <a:buFontTx/>
              <a:buChar char="-"/>
            </a:pPr>
            <a:r>
              <a:rPr lang="en-GB" baseline="0" dirty="0"/>
              <a:t>But still, this is one of the most commonly observed mechanism of resistance</a:t>
            </a:r>
          </a:p>
          <a:p>
            <a:pPr marL="171450" indent="-171450">
              <a:buFontTx/>
              <a:buChar char="-"/>
            </a:pPr>
            <a:endParaRPr lang="en-GB" baseline="0" dirty="0"/>
          </a:p>
          <a:p>
            <a:endParaRPr lang="en-GB" dirty="0"/>
          </a:p>
        </p:txBody>
      </p:sp>
      <p:sp>
        <p:nvSpPr>
          <p:cNvPr id="4" name="Slide Number Placeholder 3"/>
          <p:cNvSpPr>
            <a:spLocks noGrp="1"/>
          </p:cNvSpPr>
          <p:nvPr>
            <p:ph type="sldNum" sz="quarter" idx="10"/>
          </p:nvPr>
        </p:nvSpPr>
        <p:spPr/>
        <p:txBody>
          <a:bodyPr/>
          <a:lstStyle/>
          <a:p>
            <a:fld id="{3197E418-7CB5-4168-BE57-27E0B2FC9C56}" type="slidenum">
              <a:rPr lang="en-GB" smtClean="0"/>
              <a:t>9</a:t>
            </a:fld>
            <a:endParaRPr lang="en-GB"/>
          </a:p>
        </p:txBody>
      </p:sp>
    </p:spTree>
    <p:extLst>
      <p:ext uri="{BB962C8B-B14F-4D97-AF65-F5344CB8AC3E}">
        <p14:creationId xmlns:p14="http://schemas.microsoft.com/office/powerpoint/2010/main" val="3333188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central role of genetic relatedness between the focal individual and the recipient comes from the fact that an individual can not only increase the transmission of its genes directly, by enhancing its own survival and reproduction, but also indirectly, by enhancing the reproduction of individuals carrying the same genes, </a:t>
            </a:r>
            <a:r>
              <a:rPr lang="en-GB" sz="1200" i="1" kern="1200" dirty="0">
                <a:solidFill>
                  <a:schemeClr val="tx1"/>
                </a:solidFill>
                <a:effectLst/>
                <a:latin typeface="+mn-lt"/>
                <a:ea typeface="+mn-ea"/>
                <a:cs typeface="+mn-cs"/>
              </a:rPr>
              <a:t>i.e.,</a:t>
            </a:r>
            <a:r>
              <a:rPr lang="en-GB" sz="1200" kern="1200" dirty="0">
                <a:solidFill>
                  <a:schemeClr val="tx1"/>
                </a:solidFill>
                <a:effectLst/>
                <a:latin typeface="+mn-lt"/>
                <a:ea typeface="+mn-ea"/>
                <a:cs typeface="+mn-cs"/>
              </a:rPr>
              <a:t> genetically related individuals </a:t>
            </a:r>
            <a:r>
              <a:rPr lang="en-GB" sz="1200" kern="1200" baseline="30000" dirty="0">
                <a:solidFill>
                  <a:schemeClr val="tx1"/>
                </a:solidFill>
                <a:effectLst/>
                <a:latin typeface="+mn-lt"/>
                <a:ea typeface="+mn-ea"/>
                <a:cs typeface="+mn-cs"/>
              </a:rPr>
              <a:t>1,26</a:t>
            </a:r>
            <a:r>
              <a:rPr lang="en-GB" sz="1200" kern="1200" dirty="0">
                <a:solidFill>
                  <a:schemeClr val="tx1"/>
                </a:solidFill>
                <a:effectLst/>
                <a:latin typeface="+mn-lt"/>
                <a:ea typeface="+mn-ea"/>
                <a:cs typeface="+mn-cs"/>
              </a:rPr>
              <a:t> (Fig. 1a).</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Therefore, the theory developed by Hamilton has a simple testable prediction: the assortment of genotypes in the population -that is, increased relatedness- should lead to more cooperation. In the perspective of building a predictive understanding of microbial communities’ dynamics, this suggests that the assortment of cells in the population -and ultimately the ecological factors driving this assortment- is a key driving variable.</a:t>
            </a:r>
            <a:r>
              <a:rPr lang="en-GB" dirty="0">
                <a:effectLst/>
              </a:rPr>
              <a:t> </a:t>
            </a:r>
            <a:endParaRPr lang="fr-FR" dirty="0"/>
          </a:p>
        </p:txBody>
      </p:sp>
      <p:sp>
        <p:nvSpPr>
          <p:cNvPr id="4" name="Slide Number Placeholder 3"/>
          <p:cNvSpPr>
            <a:spLocks noGrp="1"/>
          </p:cNvSpPr>
          <p:nvPr>
            <p:ph type="sldNum" sz="quarter" idx="10"/>
          </p:nvPr>
        </p:nvSpPr>
        <p:spPr/>
        <p:txBody>
          <a:bodyPr/>
          <a:lstStyle/>
          <a:p>
            <a:fld id="{4ABCE229-9520-4C73-A0D7-72554D3EA2AF}" type="slidenum">
              <a:rPr lang="en-GB" smtClean="0"/>
              <a:t>10</a:t>
            </a:fld>
            <a:endParaRPr lang="en-GB"/>
          </a:p>
        </p:txBody>
      </p:sp>
    </p:spTree>
    <p:extLst>
      <p:ext uri="{BB962C8B-B14F-4D97-AF65-F5344CB8AC3E}">
        <p14:creationId xmlns:p14="http://schemas.microsoft.com/office/powerpoint/2010/main" val="2764808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argue that, if the purpose is to improve our understanding of the natural world, the question is that of the general importance of relatedness in organism’s evolutionary history. Does it play a significant role in the real world or is it instead overcome by other mechanisms? This is particularly relevant to the challenge of predicting microbial communities’ complex dynamics. Genetic relatedness offers a simple population genetics parameter which, as we show in this study, can now be precisely measured using sequencing metagenomic data. If relatedness is generally predictive of the evolution of cooperative behaviours in microbes, it offers an actionable tool to predict microbial communities’ functions.</a:t>
            </a:r>
          </a:p>
          <a:p>
            <a:endParaRPr lang="en-US" dirty="0"/>
          </a:p>
        </p:txBody>
      </p:sp>
      <p:sp>
        <p:nvSpPr>
          <p:cNvPr id="4" name="Slide Number Placeholder 3"/>
          <p:cNvSpPr>
            <a:spLocks noGrp="1"/>
          </p:cNvSpPr>
          <p:nvPr>
            <p:ph type="sldNum" sz="quarter" idx="5"/>
          </p:nvPr>
        </p:nvSpPr>
        <p:spPr/>
        <p:txBody>
          <a:bodyPr/>
          <a:lstStyle/>
          <a:p>
            <a:fld id="{6E28D1E6-D592-B94C-B4D2-D1DF6416FC46}" type="slidenum">
              <a:rPr lang="en-US" smtClean="0"/>
              <a:t>11</a:t>
            </a:fld>
            <a:endParaRPr lang="en-US"/>
          </a:p>
        </p:txBody>
      </p:sp>
    </p:spTree>
    <p:extLst>
      <p:ext uri="{BB962C8B-B14F-4D97-AF65-F5344CB8AC3E}">
        <p14:creationId xmlns:p14="http://schemas.microsoft.com/office/powerpoint/2010/main" val="3314054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we address all of these shortcomings by carrying out a phylogenetic comparative analysis across the full diversity of the human gut microbiota, encompassing 38 genera, using six different kinds of cooperative behaviour. This allows us to test the claim of the </a:t>
            </a:r>
            <a:r>
              <a:rPr lang="en-GB" sz="1200" i="1" kern="1200" dirty="0">
                <a:solidFill>
                  <a:schemeClr val="tx1"/>
                </a:solidFill>
                <a:effectLst/>
                <a:latin typeface="+mn-lt"/>
                <a:ea typeface="+mn-ea"/>
                <a:cs typeface="+mn-cs"/>
              </a:rPr>
              <a:t>generality</a:t>
            </a:r>
            <a:r>
              <a:rPr lang="en-GB" sz="1200" kern="1200" dirty="0">
                <a:solidFill>
                  <a:schemeClr val="tx1"/>
                </a:solidFill>
                <a:effectLst/>
                <a:latin typeface="+mn-lt"/>
                <a:ea typeface="+mn-ea"/>
                <a:cs typeface="+mn-cs"/>
              </a:rPr>
              <a:t> of relatedness' predictive power, assessing it over a broad set of ecological idiosyncrasies by (</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 including a large number of phylogenetically distant species with different ecologies, (ii) comparing a variety of cooperative behaviours that have very different ecological contexts and (iii) using real genomic relatedness, measured in a consistent way across all the species. That is, it allows us to ask for the predictive power of relatedness, averaging over potential breaks of assumptions or particular behaviours and ecologies that do not conform to the theory’s predictions.</a:t>
            </a:r>
          </a:p>
          <a:p>
            <a:endParaRPr lang="fr-FR" dirty="0"/>
          </a:p>
          <a:p>
            <a:endParaRPr lang="en-GB" dirty="0"/>
          </a:p>
          <a:p>
            <a:endParaRPr lang="en-GB" dirty="0"/>
          </a:p>
        </p:txBody>
      </p:sp>
      <p:sp>
        <p:nvSpPr>
          <p:cNvPr id="4" name="Slide Number Placeholder 3"/>
          <p:cNvSpPr>
            <a:spLocks noGrp="1"/>
          </p:cNvSpPr>
          <p:nvPr>
            <p:ph type="sldNum" sz="quarter" idx="10"/>
          </p:nvPr>
        </p:nvSpPr>
        <p:spPr/>
        <p:txBody>
          <a:bodyPr/>
          <a:lstStyle/>
          <a:p>
            <a:fld id="{4ABCE229-9520-4C73-A0D7-72554D3EA2AF}" type="slidenum">
              <a:rPr lang="en-GB" smtClean="0"/>
              <a:t>13</a:t>
            </a:fld>
            <a:endParaRPr lang="en-GB"/>
          </a:p>
        </p:txBody>
      </p:sp>
    </p:spTree>
    <p:extLst>
      <p:ext uri="{BB962C8B-B14F-4D97-AF65-F5344CB8AC3E}">
        <p14:creationId xmlns:p14="http://schemas.microsoft.com/office/powerpoint/2010/main" val="323889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en-GB" dirty="0"/>
          </a:p>
          <a:p>
            <a:endParaRPr lang="en-GB" dirty="0"/>
          </a:p>
        </p:txBody>
      </p:sp>
      <p:sp>
        <p:nvSpPr>
          <p:cNvPr id="4" name="Slide Number Placeholder 3"/>
          <p:cNvSpPr>
            <a:spLocks noGrp="1"/>
          </p:cNvSpPr>
          <p:nvPr>
            <p:ph type="sldNum" sz="quarter" idx="10"/>
          </p:nvPr>
        </p:nvSpPr>
        <p:spPr/>
        <p:txBody>
          <a:bodyPr/>
          <a:lstStyle/>
          <a:p>
            <a:fld id="{4ABCE229-9520-4C73-A0D7-72554D3EA2AF}" type="slidenum">
              <a:rPr lang="en-GB" smtClean="0"/>
              <a:t>14</a:t>
            </a:fld>
            <a:endParaRPr lang="en-GB"/>
          </a:p>
        </p:txBody>
      </p:sp>
    </p:spTree>
    <p:extLst>
      <p:ext uri="{BB962C8B-B14F-4D97-AF65-F5344CB8AC3E}">
        <p14:creationId xmlns:p14="http://schemas.microsoft.com/office/powerpoint/2010/main" val="1506584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F567C-E1CE-004E-A6C1-AF908D85EB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39B3EE-B975-F243-9699-DBF465C3E6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9AB80E-4C50-D14F-A81B-82B2952F1A65}"/>
              </a:ext>
            </a:extLst>
          </p:cNvPr>
          <p:cNvSpPr>
            <a:spLocks noGrp="1"/>
          </p:cNvSpPr>
          <p:nvPr>
            <p:ph type="dt" sz="half" idx="10"/>
          </p:nvPr>
        </p:nvSpPr>
        <p:spPr/>
        <p:txBody>
          <a:bodyPr/>
          <a:lstStyle/>
          <a:p>
            <a:fld id="{FCA12EB6-0861-D344-B440-55529A7A73DD}" type="datetimeFigureOut">
              <a:rPr lang="en-US" smtClean="0"/>
              <a:t>10/16/19</a:t>
            </a:fld>
            <a:endParaRPr lang="en-US"/>
          </a:p>
        </p:txBody>
      </p:sp>
      <p:sp>
        <p:nvSpPr>
          <p:cNvPr id="5" name="Footer Placeholder 4">
            <a:extLst>
              <a:ext uri="{FF2B5EF4-FFF2-40B4-BE49-F238E27FC236}">
                <a16:creationId xmlns:a16="http://schemas.microsoft.com/office/drawing/2014/main" id="{9D1C7BD2-7E56-584F-A2A7-6CE0A0CF51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B23F2-64E0-5F4C-BF6B-9CAC58642053}"/>
              </a:ext>
            </a:extLst>
          </p:cNvPr>
          <p:cNvSpPr>
            <a:spLocks noGrp="1"/>
          </p:cNvSpPr>
          <p:nvPr>
            <p:ph type="sldNum" sz="quarter" idx="12"/>
          </p:nvPr>
        </p:nvSpPr>
        <p:spPr/>
        <p:txBody>
          <a:bodyPr/>
          <a:lstStyle/>
          <a:p>
            <a:fld id="{4BC6480F-2833-4548-85A2-D4574B824687}" type="slidenum">
              <a:rPr lang="en-US" smtClean="0"/>
              <a:t>‹#›</a:t>
            </a:fld>
            <a:endParaRPr lang="en-US"/>
          </a:p>
        </p:txBody>
      </p:sp>
    </p:spTree>
    <p:extLst>
      <p:ext uri="{BB962C8B-B14F-4D97-AF65-F5344CB8AC3E}">
        <p14:creationId xmlns:p14="http://schemas.microsoft.com/office/powerpoint/2010/main" val="358164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E6427-1374-8246-A3DB-A1695BF5CE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848330-F2D8-3942-AAB7-059BFE9802D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33E463-D480-F44F-ACC0-A358AF9E943E}"/>
              </a:ext>
            </a:extLst>
          </p:cNvPr>
          <p:cNvSpPr>
            <a:spLocks noGrp="1"/>
          </p:cNvSpPr>
          <p:nvPr>
            <p:ph type="dt" sz="half" idx="10"/>
          </p:nvPr>
        </p:nvSpPr>
        <p:spPr/>
        <p:txBody>
          <a:bodyPr/>
          <a:lstStyle/>
          <a:p>
            <a:fld id="{FCA12EB6-0861-D344-B440-55529A7A73DD}" type="datetimeFigureOut">
              <a:rPr lang="en-US" smtClean="0"/>
              <a:t>10/16/19</a:t>
            </a:fld>
            <a:endParaRPr lang="en-US"/>
          </a:p>
        </p:txBody>
      </p:sp>
      <p:sp>
        <p:nvSpPr>
          <p:cNvPr id="5" name="Footer Placeholder 4">
            <a:extLst>
              <a:ext uri="{FF2B5EF4-FFF2-40B4-BE49-F238E27FC236}">
                <a16:creationId xmlns:a16="http://schemas.microsoft.com/office/drawing/2014/main" id="{FBAFBFB0-BB82-8144-B26E-FEB331A512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C836E0-6B76-1E45-B146-CAE20F1C7C34}"/>
              </a:ext>
            </a:extLst>
          </p:cNvPr>
          <p:cNvSpPr>
            <a:spLocks noGrp="1"/>
          </p:cNvSpPr>
          <p:nvPr>
            <p:ph type="sldNum" sz="quarter" idx="12"/>
          </p:nvPr>
        </p:nvSpPr>
        <p:spPr/>
        <p:txBody>
          <a:bodyPr/>
          <a:lstStyle/>
          <a:p>
            <a:fld id="{4BC6480F-2833-4548-85A2-D4574B824687}" type="slidenum">
              <a:rPr lang="en-US" smtClean="0"/>
              <a:t>‹#›</a:t>
            </a:fld>
            <a:endParaRPr lang="en-US"/>
          </a:p>
        </p:txBody>
      </p:sp>
    </p:spTree>
    <p:extLst>
      <p:ext uri="{BB962C8B-B14F-4D97-AF65-F5344CB8AC3E}">
        <p14:creationId xmlns:p14="http://schemas.microsoft.com/office/powerpoint/2010/main" val="3265953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D7E054-5258-A244-BAEB-A4946ED001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DBE978-9EF6-6046-B70C-6FC78F8FE92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7F4166-76DC-BE45-B561-1AF641712A26}"/>
              </a:ext>
            </a:extLst>
          </p:cNvPr>
          <p:cNvSpPr>
            <a:spLocks noGrp="1"/>
          </p:cNvSpPr>
          <p:nvPr>
            <p:ph type="dt" sz="half" idx="10"/>
          </p:nvPr>
        </p:nvSpPr>
        <p:spPr/>
        <p:txBody>
          <a:bodyPr/>
          <a:lstStyle/>
          <a:p>
            <a:fld id="{FCA12EB6-0861-D344-B440-55529A7A73DD}" type="datetimeFigureOut">
              <a:rPr lang="en-US" smtClean="0"/>
              <a:t>10/16/19</a:t>
            </a:fld>
            <a:endParaRPr lang="en-US"/>
          </a:p>
        </p:txBody>
      </p:sp>
      <p:sp>
        <p:nvSpPr>
          <p:cNvPr id="5" name="Footer Placeholder 4">
            <a:extLst>
              <a:ext uri="{FF2B5EF4-FFF2-40B4-BE49-F238E27FC236}">
                <a16:creationId xmlns:a16="http://schemas.microsoft.com/office/drawing/2014/main" id="{77862E9C-FDAD-7043-8B70-C0331DF8CC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670AAA-6225-4143-A01B-B2DA7572715B}"/>
              </a:ext>
            </a:extLst>
          </p:cNvPr>
          <p:cNvSpPr>
            <a:spLocks noGrp="1"/>
          </p:cNvSpPr>
          <p:nvPr>
            <p:ph type="sldNum" sz="quarter" idx="12"/>
          </p:nvPr>
        </p:nvSpPr>
        <p:spPr/>
        <p:txBody>
          <a:bodyPr/>
          <a:lstStyle/>
          <a:p>
            <a:fld id="{4BC6480F-2833-4548-85A2-D4574B824687}" type="slidenum">
              <a:rPr lang="en-US" smtClean="0"/>
              <a:t>‹#›</a:t>
            </a:fld>
            <a:endParaRPr lang="en-US"/>
          </a:p>
        </p:txBody>
      </p:sp>
    </p:spTree>
    <p:extLst>
      <p:ext uri="{BB962C8B-B14F-4D97-AF65-F5344CB8AC3E}">
        <p14:creationId xmlns:p14="http://schemas.microsoft.com/office/powerpoint/2010/main" val="58215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E42BB-DBA3-8C4C-8433-B0B808559D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A419D1-C90A-424A-A6A7-E390FB117C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9C3CB5-5F93-5D46-BB1F-5B17531AAA97}"/>
              </a:ext>
            </a:extLst>
          </p:cNvPr>
          <p:cNvSpPr>
            <a:spLocks noGrp="1"/>
          </p:cNvSpPr>
          <p:nvPr>
            <p:ph type="dt" sz="half" idx="10"/>
          </p:nvPr>
        </p:nvSpPr>
        <p:spPr/>
        <p:txBody>
          <a:bodyPr/>
          <a:lstStyle/>
          <a:p>
            <a:fld id="{FCA12EB6-0861-D344-B440-55529A7A73DD}" type="datetimeFigureOut">
              <a:rPr lang="en-US" smtClean="0"/>
              <a:t>10/16/19</a:t>
            </a:fld>
            <a:endParaRPr lang="en-US"/>
          </a:p>
        </p:txBody>
      </p:sp>
      <p:sp>
        <p:nvSpPr>
          <p:cNvPr id="5" name="Footer Placeholder 4">
            <a:extLst>
              <a:ext uri="{FF2B5EF4-FFF2-40B4-BE49-F238E27FC236}">
                <a16:creationId xmlns:a16="http://schemas.microsoft.com/office/drawing/2014/main" id="{0B78952D-6015-F148-9815-08C2A1F12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6A3776-8460-344E-A2B4-34F7493EE4E7}"/>
              </a:ext>
            </a:extLst>
          </p:cNvPr>
          <p:cNvSpPr>
            <a:spLocks noGrp="1"/>
          </p:cNvSpPr>
          <p:nvPr>
            <p:ph type="sldNum" sz="quarter" idx="12"/>
          </p:nvPr>
        </p:nvSpPr>
        <p:spPr/>
        <p:txBody>
          <a:bodyPr/>
          <a:lstStyle/>
          <a:p>
            <a:fld id="{4BC6480F-2833-4548-85A2-D4574B824687}" type="slidenum">
              <a:rPr lang="en-US" smtClean="0"/>
              <a:t>‹#›</a:t>
            </a:fld>
            <a:endParaRPr lang="en-US"/>
          </a:p>
        </p:txBody>
      </p:sp>
    </p:spTree>
    <p:extLst>
      <p:ext uri="{BB962C8B-B14F-4D97-AF65-F5344CB8AC3E}">
        <p14:creationId xmlns:p14="http://schemas.microsoft.com/office/powerpoint/2010/main" val="3777895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BBFBD-7ACD-2C4B-8EC2-D96C0A3561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DFA605-0934-2447-9195-F7672BA828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3B3DC91-BC48-E444-AB16-9E6027B301D3}"/>
              </a:ext>
            </a:extLst>
          </p:cNvPr>
          <p:cNvSpPr>
            <a:spLocks noGrp="1"/>
          </p:cNvSpPr>
          <p:nvPr>
            <p:ph type="dt" sz="half" idx="10"/>
          </p:nvPr>
        </p:nvSpPr>
        <p:spPr/>
        <p:txBody>
          <a:bodyPr/>
          <a:lstStyle/>
          <a:p>
            <a:fld id="{FCA12EB6-0861-D344-B440-55529A7A73DD}" type="datetimeFigureOut">
              <a:rPr lang="en-US" smtClean="0"/>
              <a:t>10/16/19</a:t>
            </a:fld>
            <a:endParaRPr lang="en-US"/>
          </a:p>
        </p:txBody>
      </p:sp>
      <p:sp>
        <p:nvSpPr>
          <p:cNvPr id="5" name="Footer Placeholder 4">
            <a:extLst>
              <a:ext uri="{FF2B5EF4-FFF2-40B4-BE49-F238E27FC236}">
                <a16:creationId xmlns:a16="http://schemas.microsoft.com/office/drawing/2014/main" id="{29AE5C76-D805-3946-AF29-AD21F6B4D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784C27-1B09-2A49-BD57-1ACF5B2359CF}"/>
              </a:ext>
            </a:extLst>
          </p:cNvPr>
          <p:cNvSpPr>
            <a:spLocks noGrp="1"/>
          </p:cNvSpPr>
          <p:nvPr>
            <p:ph type="sldNum" sz="quarter" idx="12"/>
          </p:nvPr>
        </p:nvSpPr>
        <p:spPr/>
        <p:txBody>
          <a:bodyPr/>
          <a:lstStyle/>
          <a:p>
            <a:fld id="{4BC6480F-2833-4548-85A2-D4574B824687}" type="slidenum">
              <a:rPr lang="en-US" smtClean="0"/>
              <a:t>‹#›</a:t>
            </a:fld>
            <a:endParaRPr lang="en-US"/>
          </a:p>
        </p:txBody>
      </p:sp>
    </p:spTree>
    <p:extLst>
      <p:ext uri="{BB962C8B-B14F-4D97-AF65-F5344CB8AC3E}">
        <p14:creationId xmlns:p14="http://schemas.microsoft.com/office/powerpoint/2010/main" val="782717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82B9-3A10-3B45-8AD7-08F5CBF4BD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CAA2BD-4095-054F-B38A-460F4A89B2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E2A8D3-E640-354D-8A6F-63DA56E8F5D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565D01-FCB5-8940-89CC-64CBFA388674}"/>
              </a:ext>
            </a:extLst>
          </p:cNvPr>
          <p:cNvSpPr>
            <a:spLocks noGrp="1"/>
          </p:cNvSpPr>
          <p:nvPr>
            <p:ph type="dt" sz="half" idx="10"/>
          </p:nvPr>
        </p:nvSpPr>
        <p:spPr/>
        <p:txBody>
          <a:bodyPr/>
          <a:lstStyle/>
          <a:p>
            <a:fld id="{FCA12EB6-0861-D344-B440-55529A7A73DD}" type="datetimeFigureOut">
              <a:rPr lang="en-US" smtClean="0"/>
              <a:t>10/16/19</a:t>
            </a:fld>
            <a:endParaRPr lang="en-US"/>
          </a:p>
        </p:txBody>
      </p:sp>
      <p:sp>
        <p:nvSpPr>
          <p:cNvPr id="6" name="Footer Placeholder 5">
            <a:extLst>
              <a:ext uri="{FF2B5EF4-FFF2-40B4-BE49-F238E27FC236}">
                <a16:creationId xmlns:a16="http://schemas.microsoft.com/office/drawing/2014/main" id="{3F38111B-D32A-6645-938A-602E38A07D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920B34-52FE-A343-A371-6EA7CCF262A6}"/>
              </a:ext>
            </a:extLst>
          </p:cNvPr>
          <p:cNvSpPr>
            <a:spLocks noGrp="1"/>
          </p:cNvSpPr>
          <p:nvPr>
            <p:ph type="sldNum" sz="quarter" idx="12"/>
          </p:nvPr>
        </p:nvSpPr>
        <p:spPr/>
        <p:txBody>
          <a:bodyPr/>
          <a:lstStyle/>
          <a:p>
            <a:fld id="{4BC6480F-2833-4548-85A2-D4574B824687}" type="slidenum">
              <a:rPr lang="en-US" smtClean="0"/>
              <a:t>‹#›</a:t>
            </a:fld>
            <a:endParaRPr lang="en-US"/>
          </a:p>
        </p:txBody>
      </p:sp>
    </p:spTree>
    <p:extLst>
      <p:ext uri="{BB962C8B-B14F-4D97-AF65-F5344CB8AC3E}">
        <p14:creationId xmlns:p14="http://schemas.microsoft.com/office/powerpoint/2010/main" val="321148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2CC0F-EC29-3249-89A3-81ECEEC777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249B8E-4224-0F47-8860-950986C0CA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828949-2538-7F46-AC82-037DC446938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CA84E5-2FA8-0345-8D0F-89D6616DF4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7B6366-6FB1-1642-BE04-E2C70EDBAB6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A3FDE9-979F-2641-BC47-7D8F9C8D7AC8}"/>
              </a:ext>
            </a:extLst>
          </p:cNvPr>
          <p:cNvSpPr>
            <a:spLocks noGrp="1"/>
          </p:cNvSpPr>
          <p:nvPr>
            <p:ph type="dt" sz="half" idx="10"/>
          </p:nvPr>
        </p:nvSpPr>
        <p:spPr/>
        <p:txBody>
          <a:bodyPr/>
          <a:lstStyle/>
          <a:p>
            <a:fld id="{FCA12EB6-0861-D344-B440-55529A7A73DD}" type="datetimeFigureOut">
              <a:rPr lang="en-US" smtClean="0"/>
              <a:t>10/16/19</a:t>
            </a:fld>
            <a:endParaRPr lang="en-US"/>
          </a:p>
        </p:txBody>
      </p:sp>
      <p:sp>
        <p:nvSpPr>
          <p:cNvPr id="8" name="Footer Placeholder 7">
            <a:extLst>
              <a:ext uri="{FF2B5EF4-FFF2-40B4-BE49-F238E27FC236}">
                <a16:creationId xmlns:a16="http://schemas.microsoft.com/office/drawing/2014/main" id="{021AA6D2-3979-204E-836F-AFB078AB63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A6FCD2-F01C-AE45-8F3B-49810CD6F0A4}"/>
              </a:ext>
            </a:extLst>
          </p:cNvPr>
          <p:cNvSpPr>
            <a:spLocks noGrp="1"/>
          </p:cNvSpPr>
          <p:nvPr>
            <p:ph type="sldNum" sz="quarter" idx="12"/>
          </p:nvPr>
        </p:nvSpPr>
        <p:spPr/>
        <p:txBody>
          <a:bodyPr/>
          <a:lstStyle/>
          <a:p>
            <a:fld id="{4BC6480F-2833-4548-85A2-D4574B824687}" type="slidenum">
              <a:rPr lang="en-US" smtClean="0"/>
              <a:t>‹#›</a:t>
            </a:fld>
            <a:endParaRPr lang="en-US"/>
          </a:p>
        </p:txBody>
      </p:sp>
    </p:spTree>
    <p:extLst>
      <p:ext uri="{BB962C8B-B14F-4D97-AF65-F5344CB8AC3E}">
        <p14:creationId xmlns:p14="http://schemas.microsoft.com/office/powerpoint/2010/main" val="877977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8F16F-6042-4B43-897B-B9308D2ABE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689A75-8BC8-4540-AF3E-8EE9A52EE2C1}"/>
              </a:ext>
            </a:extLst>
          </p:cNvPr>
          <p:cNvSpPr>
            <a:spLocks noGrp="1"/>
          </p:cNvSpPr>
          <p:nvPr>
            <p:ph type="dt" sz="half" idx="10"/>
          </p:nvPr>
        </p:nvSpPr>
        <p:spPr/>
        <p:txBody>
          <a:bodyPr/>
          <a:lstStyle/>
          <a:p>
            <a:fld id="{FCA12EB6-0861-D344-B440-55529A7A73DD}" type="datetimeFigureOut">
              <a:rPr lang="en-US" smtClean="0"/>
              <a:t>10/16/19</a:t>
            </a:fld>
            <a:endParaRPr lang="en-US"/>
          </a:p>
        </p:txBody>
      </p:sp>
      <p:sp>
        <p:nvSpPr>
          <p:cNvPr id="4" name="Footer Placeholder 3">
            <a:extLst>
              <a:ext uri="{FF2B5EF4-FFF2-40B4-BE49-F238E27FC236}">
                <a16:creationId xmlns:a16="http://schemas.microsoft.com/office/drawing/2014/main" id="{7B8E1F83-D30B-D348-BC71-2E8F684E47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91CD05-9A8D-AE42-8521-9C2E24D9BA03}"/>
              </a:ext>
            </a:extLst>
          </p:cNvPr>
          <p:cNvSpPr>
            <a:spLocks noGrp="1"/>
          </p:cNvSpPr>
          <p:nvPr>
            <p:ph type="sldNum" sz="quarter" idx="12"/>
          </p:nvPr>
        </p:nvSpPr>
        <p:spPr/>
        <p:txBody>
          <a:bodyPr/>
          <a:lstStyle/>
          <a:p>
            <a:fld id="{4BC6480F-2833-4548-85A2-D4574B824687}" type="slidenum">
              <a:rPr lang="en-US" smtClean="0"/>
              <a:t>‹#›</a:t>
            </a:fld>
            <a:endParaRPr lang="en-US"/>
          </a:p>
        </p:txBody>
      </p:sp>
    </p:spTree>
    <p:extLst>
      <p:ext uri="{BB962C8B-B14F-4D97-AF65-F5344CB8AC3E}">
        <p14:creationId xmlns:p14="http://schemas.microsoft.com/office/powerpoint/2010/main" val="2740219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3BF532-0F7D-844C-BC56-855565AA2F60}"/>
              </a:ext>
            </a:extLst>
          </p:cNvPr>
          <p:cNvSpPr>
            <a:spLocks noGrp="1"/>
          </p:cNvSpPr>
          <p:nvPr>
            <p:ph type="dt" sz="half" idx="10"/>
          </p:nvPr>
        </p:nvSpPr>
        <p:spPr/>
        <p:txBody>
          <a:bodyPr/>
          <a:lstStyle/>
          <a:p>
            <a:fld id="{FCA12EB6-0861-D344-B440-55529A7A73DD}" type="datetimeFigureOut">
              <a:rPr lang="en-US" smtClean="0"/>
              <a:t>10/16/19</a:t>
            </a:fld>
            <a:endParaRPr lang="en-US"/>
          </a:p>
        </p:txBody>
      </p:sp>
      <p:sp>
        <p:nvSpPr>
          <p:cNvPr id="3" name="Footer Placeholder 2">
            <a:extLst>
              <a:ext uri="{FF2B5EF4-FFF2-40B4-BE49-F238E27FC236}">
                <a16:creationId xmlns:a16="http://schemas.microsoft.com/office/drawing/2014/main" id="{DB1F413C-0397-9942-81BA-0A6E9752D2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06F6C4-FF8F-8644-A7FC-5AD9F5311F3C}"/>
              </a:ext>
            </a:extLst>
          </p:cNvPr>
          <p:cNvSpPr>
            <a:spLocks noGrp="1"/>
          </p:cNvSpPr>
          <p:nvPr>
            <p:ph type="sldNum" sz="quarter" idx="12"/>
          </p:nvPr>
        </p:nvSpPr>
        <p:spPr/>
        <p:txBody>
          <a:bodyPr/>
          <a:lstStyle/>
          <a:p>
            <a:fld id="{4BC6480F-2833-4548-85A2-D4574B824687}" type="slidenum">
              <a:rPr lang="en-US" smtClean="0"/>
              <a:t>‹#›</a:t>
            </a:fld>
            <a:endParaRPr lang="en-US"/>
          </a:p>
        </p:txBody>
      </p:sp>
    </p:spTree>
    <p:extLst>
      <p:ext uri="{BB962C8B-B14F-4D97-AF65-F5344CB8AC3E}">
        <p14:creationId xmlns:p14="http://schemas.microsoft.com/office/powerpoint/2010/main" val="3364587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2CE1-88F8-964D-8579-10520B485D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F4AF1D-AF33-6443-B359-24CE13A6C9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EA0AFF-D557-B242-B752-7408A9EF11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C2A3E40-2308-2144-A04B-1B8AC1F1C269}"/>
              </a:ext>
            </a:extLst>
          </p:cNvPr>
          <p:cNvSpPr>
            <a:spLocks noGrp="1"/>
          </p:cNvSpPr>
          <p:nvPr>
            <p:ph type="dt" sz="half" idx="10"/>
          </p:nvPr>
        </p:nvSpPr>
        <p:spPr/>
        <p:txBody>
          <a:bodyPr/>
          <a:lstStyle/>
          <a:p>
            <a:fld id="{FCA12EB6-0861-D344-B440-55529A7A73DD}" type="datetimeFigureOut">
              <a:rPr lang="en-US" smtClean="0"/>
              <a:t>10/16/19</a:t>
            </a:fld>
            <a:endParaRPr lang="en-US"/>
          </a:p>
        </p:txBody>
      </p:sp>
      <p:sp>
        <p:nvSpPr>
          <p:cNvPr id="6" name="Footer Placeholder 5">
            <a:extLst>
              <a:ext uri="{FF2B5EF4-FFF2-40B4-BE49-F238E27FC236}">
                <a16:creationId xmlns:a16="http://schemas.microsoft.com/office/drawing/2014/main" id="{53D1C86D-6874-FF4F-8DA2-053CD981C9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AC2864-3123-AD41-A77B-68302338E12F}"/>
              </a:ext>
            </a:extLst>
          </p:cNvPr>
          <p:cNvSpPr>
            <a:spLocks noGrp="1"/>
          </p:cNvSpPr>
          <p:nvPr>
            <p:ph type="sldNum" sz="quarter" idx="12"/>
          </p:nvPr>
        </p:nvSpPr>
        <p:spPr/>
        <p:txBody>
          <a:bodyPr/>
          <a:lstStyle/>
          <a:p>
            <a:fld id="{4BC6480F-2833-4548-85A2-D4574B824687}" type="slidenum">
              <a:rPr lang="en-US" smtClean="0"/>
              <a:t>‹#›</a:t>
            </a:fld>
            <a:endParaRPr lang="en-US"/>
          </a:p>
        </p:txBody>
      </p:sp>
    </p:spTree>
    <p:extLst>
      <p:ext uri="{BB962C8B-B14F-4D97-AF65-F5344CB8AC3E}">
        <p14:creationId xmlns:p14="http://schemas.microsoft.com/office/powerpoint/2010/main" val="1890328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B4DA7-8667-1143-A2A0-57155A7390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8FD354-66E2-A041-B383-A23FC61F95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4C5E33-201F-AD42-B110-F105B34F6C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B3C8C9-5889-1C4B-ADF8-E0DC463A3058}"/>
              </a:ext>
            </a:extLst>
          </p:cNvPr>
          <p:cNvSpPr>
            <a:spLocks noGrp="1"/>
          </p:cNvSpPr>
          <p:nvPr>
            <p:ph type="dt" sz="half" idx="10"/>
          </p:nvPr>
        </p:nvSpPr>
        <p:spPr/>
        <p:txBody>
          <a:bodyPr/>
          <a:lstStyle/>
          <a:p>
            <a:fld id="{FCA12EB6-0861-D344-B440-55529A7A73DD}" type="datetimeFigureOut">
              <a:rPr lang="en-US" smtClean="0"/>
              <a:t>10/16/19</a:t>
            </a:fld>
            <a:endParaRPr lang="en-US"/>
          </a:p>
        </p:txBody>
      </p:sp>
      <p:sp>
        <p:nvSpPr>
          <p:cNvPr id="6" name="Footer Placeholder 5">
            <a:extLst>
              <a:ext uri="{FF2B5EF4-FFF2-40B4-BE49-F238E27FC236}">
                <a16:creationId xmlns:a16="http://schemas.microsoft.com/office/drawing/2014/main" id="{2FF18EF7-E44C-014A-AB3E-42CEFEFBE7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68B164-63CF-B742-AB65-065404F1B52C}"/>
              </a:ext>
            </a:extLst>
          </p:cNvPr>
          <p:cNvSpPr>
            <a:spLocks noGrp="1"/>
          </p:cNvSpPr>
          <p:nvPr>
            <p:ph type="sldNum" sz="quarter" idx="12"/>
          </p:nvPr>
        </p:nvSpPr>
        <p:spPr/>
        <p:txBody>
          <a:bodyPr/>
          <a:lstStyle/>
          <a:p>
            <a:fld id="{4BC6480F-2833-4548-85A2-D4574B824687}" type="slidenum">
              <a:rPr lang="en-US" smtClean="0"/>
              <a:t>‹#›</a:t>
            </a:fld>
            <a:endParaRPr lang="en-US"/>
          </a:p>
        </p:txBody>
      </p:sp>
    </p:spTree>
    <p:extLst>
      <p:ext uri="{BB962C8B-B14F-4D97-AF65-F5344CB8AC3E}">
        <p14:creationId xmlns:p14="http://schemas.microsoft.com/office/powerpoint/2010/main" val="564878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1070CC-0168-6940-982B-D653E63887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7E7065-94EF-EF49-984B-E338685A90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8C68A9-43CA-DA4C-A9D5-8305E290B3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A12EB6-0861-D344-B440-55529A7A73DD}" type="datetimeFigureOut">
              <a:rPr lang="en-US" smtClean="0"/>
              <a:t>10/16/19</a:t>
            </a:fld>
            <a:endParaRPr lang="en-US"/>
          </a:p>
        </p:txBody>
      </p:sp>
      <p:sp>
        <p:nvSpPr>
          <p:cNvPr id="5" name="Footer Placeholder 4">
            <a:extLst>
              <a:ext uri="{FF2B5EF4-FFF2-40B4-BE49-F238E27FC236}">
                <a16:creationId xmlns:a16="http://schemas.microsoft.com/office/drawing/2014/main" id="{958C177D-490F-5D4D-9A94-EFA5AD221C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711E92-49D2-D547-9B60-5B0ECD658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C6480F-2833-4548-85A2-D4574B824687}" type="slidenum">
              <a:rPr lang="en-US" smtClean="0"/>
              <a:t>‹#›</a:t>
            </a:fld>
            <a:endParaRPr lang="en-US"/>
          </a:p>
        </p:txBody>
      </p:sp>
    </p:spTree>
    <p:extLst>
      <p:ext uri="{BB962C8B-B14F-4D97-AF65-F5344CB8AC3E}">
        <p14:creationId xmlns:p14="http://schemas.microsoft.com/office/powerpoint/2010/main" val="1163222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190.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emf"/><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0.png"/><Relationship Id="rId5" Type="http://schemas.microsoft.com/office/2007/relationships/hdphoto" Target="../media/hdphoto5.wdp"/><Relationship Id="rId10" Type="http://schemas.microsoft.com/office/2007/relationships/hdphoto" Target="../media/hdphoto8.wdp"/><Relationship Id="rId4" Type="http://schemas.microsoft.com/office/2007/relationships/hdphoto" Target="../media/hdphoto4.wdp"/><Relationship Id="rId9" Type="http://schemas.microsoft.com/office/2007/relationships/hdphoto" Target="../media/hdphoto7.wdp"/></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62.png"/><Relationship Id="rId7" Type="http://schemas.openxmlformats.org/officeDocument/2006/relationships/image" Target="../media/image660.png"/><Relationship Id="rId12"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0.png"/><Relationship Id="rId11" Type="http://schemas.openxmlformats.org/officeDocument/2006/relationships/image" Target="../media/image56.png"/><Relationship Id="rId10" Type="http://schemas.microsoft.com/office/2007/relationships/hdphoto" Target="../media/hdphoto10.wdp"/><Relationship Id="rId9" Type="http://schemas.microsoft.com/office/2007/relationships/hdphoto" Target="../media/hdphoto9.wdp"/></Relationships>
</file>

<file path=ppt/slides/_rels/slide4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4.jpeg"/><Relationship Id="rId7" Type="http://schemas.openxmlformats.org/officeDocument/2006/relationships/image" Target="../media/image660.png"/><Relationship Id="rId12"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0.png"/><Relationship Id="rId11" Type="http://schemas.openxmlformats.org/officeDocument/2006/relationships/image" Target="../media/image56.png"/><Relationship Id="rId10" Type="http://schemas.microsoft.com/office/2007/relationships/hdphoto" Target="../media/hdphoto10.wdp"/><Relationship Id="rId9" Type="http://schemas.microsoft.com/office/2007/relationships/hdphoto" Target="../media/hdphoto9.wdp"/></Relationships>
</file>

<file path=ppt/slides/_rels/slide4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4.jpeg"/><Relationship Id="rId7" Type="http://schemas.openxmlformats.org/officeDocument/2006/relationships/image" Target="../media/image660.png"/><Relationship Id="rId12" Type="http://schemas.openxmlformats.org/officeDocument/2006/relationships/image" Target="../media/image63.png"/><Relationship Id="rId17" Type="http://schemas.openxmlformats.org/officeDocument/2006/relationships/image" Target="../media/image680.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0.png"/><Relationship Id="rId11" Type="http://schemas.openxmlformats.org/officeDocument/2006/relationships/image" Target="../media/image56.png"/><Relationship Id="rId10" Type="http://schemas.microsoft.com/office/2007/relationships/hdphoto" Target="../media/hdphoto10.wdp"/><Relationship Id="rId9" Type="http://schemas.microsoft.com/office/2007/relationships/hdphoto" Target="../media/hdphoto9.wdp"/><Relationship Id="rId14" Type="http://schemas.openxmlformats.org/officeDocument/2006/relationships/image" Target="../media/image191.png"/></Relationships>
</file>

<file path=ppt/slides/_rels/slide4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4.jpeg"/><Relationship Id="rId18" Type="http://schemas.openxmlformats.org/officeDocument/2006/relationships/image" Target="../media/image65.png"/><Relationship Id="rId7" Type="http://schemas.openxmlformats.org/officeDocument/2006/relationships/image" Target="../media/image660.png"/><Relationship Id="rId12" Type="http://schemas.openxmlformats.org/officeDocument/2006/relationships/image" Target="../media/image63.png"/><Relationship Id="rId17" Type="http://schemas.openxmlformats.org/officeDocument/2006/relationships/image" Target="../media/image680.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0.png"/><Relationship Id="rId11" Type="http://schemas.openxmlformats.org/officeDocument/2006/relationships/image" Target="../media/image56.png"/><Relationship Id="rId10" Type="http://schemas.microsoft.com/office/2007/relationships/hdphoto" Target="../media/hdphoto10.wdp"/><Relationship Id="rId9" Type="http://schemas.microsoft.com/office/2007/relationships/hdphoto" Target="../media/hdphoto9.wdp"/><Relationship Id="rId14" Type="http://schemas.openxmlformats.org/officeDocument/2006/relationships/image" Target="../media/image191.png"/></Relationships>
</file>

<file path=ppt/slides/_rels/slide4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4.jpeg"/><Relationship Id="rId18" Type="http://schemas.openxmlformats.org/officeDocument/2006/relationships/image" Target="../media/image65.png"/><Relationship Id="rId7" Type="http://schemas.openxmlformats.org/officeDocument/2006/relationships/image" Target="../media/image660.png"/><Relationship Id="rId12" Type="http://schemas.openxmlformats.org/officeDocument/2006/relationships/image" Target="../media/image63.png"/><Relationship Id="rId17" Type="http://schemas.openxmlformats.org/officeDocument/2006/relationships/image" Target="../media/image680.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0.png"/><Relationship Id="rId11" Type="http://schemas.openxmlformats.org/officeDocument/2006/relationships/image" Target="../media/image56.png"/><Relationship Id="rId10" Type="http://schemas.microsoft.com/office/2007/relationships/hdphoto" Target="../media/hdphoto10.wdp"/><Relationship Id="rId9" Type="http://schemas.microsoft.com/office/2007/relationships/hdphoto" Target="../media/hdphoto9.wdp"/><Relationship Id="rId14" Type="http://schemas.openxmlformats.org/officeDocument/2006/relationships/image" Target="../media/image191.png"/></Relationships>
</file>

<file path=ppt/slides/_rels/slide4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300.png"/><Relationship Id="rId18" Type="http://schemas.openxmlformats.org/officeDocument/2006/relationships/image" Target="../media/image350.png"/><Relationship Id="rId3" Type="http://schemas.openxmlformats.org/officeDocument/2006/relationships/image" Target="../media/image67.png"/><Relationship Id="rId7" Type="http://schemas.openxmlformats.org/officeDocument/2006/relationships/image" Target="../media/image250.png"/><Relationship Id="rId12" Type="http://schemas.openxmlformats.org/officeDocument/2006/relationships/image" Target="../media/image291.png"/><Relationship Id="rId17" Type="http://schemas.openxmlformats.org/officeDocument/2006/relationships/image" Target="../media/image340.png"/><Relationship Id="rId2" Type="http://schemas.openxmlformats.org/officeDocument/2006/relationships/image" Target="../media/image66.png"/><Relationship Id="rId16" Type="http://schemas.openxmlformats.org/officeDocument/2006/relationships/image" Target="../media/image330.png"/><Relationship Id="rId20" Type="http://schemas.openxmlformats.org/officeDocument/2006/relationships/image" Target="../media/image64.jpeg"/><Relationship Id="rId1" Type="http://schemas.openxmlformats.org/officeDocument/2006/relationships/slideLayout" Target="../slideLayouts/slideLayout7.xml"/><Relationship Id="rId6" Type="http://schemas.openxmlformats.org/officeDocument/2006/relationships/image" Target="../media/image240.png"/><Relationship Id="rId11" Type="http://schemas.openxmlformats.org/officeDocument/2006/relationships/image" Target="../media/image281.png"/><Relationship Id="rId5" Type="http://schemas.openxmlformats.org/officeDocument/2006/relationships/image" Target="../media/image68.png"/><Relationship Id="rId15" Type="http://schemas.openxmlformats.org/officeDocument/2006/relationships/image" Target="../media/image321.png"/><Relationship Id="rId10" Type="http://schemas.openxmlformats.org/officeDocument/2006/relationships/image" Target="../media/image271.png"/><Relationship Id="rId19" Type="http://schemas.openxmlformats.org/officeDocument/2006/relationships/image" Target="../media/image360.png"/><Relationship Id="rId4" Type="http://schemas.openxmlformats.org/officeDocument/2006/relationships/image" Target="../media/image230.png"/><Relationship Id="rId9" Type="http://schemas.openxmlformats.org/officeDocument/2006/relationships/image" Target="../media/image260.png"/><Relationship Id="rId14" Type="http://schemas.openxmlformats.org/officeDocument/2006/relationships/image" Target="../media/image310.png"/></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74.png"/><Relationship Id="rId1" Type="http://schemas.openxmlformats.org/officeDocument/2006/relationships/slideLayout" Target="../slideLayouts/slideLayout7.xml"/><Relationship Id="rId4" Type="http://schemas.microsoft.com/office/2007/relationships/hdphoto" Target="../media/hdphoto12.wdp"/></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74.png"/><Relationship Id="rId1" Type="http://schemas.openxmlformats.org/officeDocument/2006/relationships/slideLayout" Target="../slideLayouts/slideLayout7.xml"/><Relationship Id="rId6" Type="http://schemas.microsoft.com/office/2007/relationships/hdphoto" Target="../media/hdphoto13.wdp"/><Relationship Id="rId5" Type="http://schemas.openxmlformats.org/officeDocument/2006/relationships/image" Target="../media/image77.png"/><Relationship Id="rId4" Type="http://schemas.microsoft.com/office/2007/relationships/hdphoto" Target="../media/hdphoto12.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5A98E25-4F6F-429C-84A8-FCA25772BD78}"/>
              </a:ext>
            </a:extLst>
          </p:cNvPr>
          <p:cNvSpPr/>
          <p:nvPr/>
        </p:nvSpPr>
        <p:spPr>
          <a:xfrm>
            <a:off x="-219196" y="-92379"/>
            <a:ext cx="12701482" cy="7233407"/>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rotWithShape="1">
          <a:blip r:embed="rId2"/>
          <a:srcRect l="17987" r="18644"/>
          <a:stretch/>
        </p:blipFill>
        <p:spPr>
          <a:xfrm>
            <a:off x="-219196" y="-79148"/>
            <a:ext cx="5804269" cy="6886759"/>
          </a:xfrm>
          <a:prstGeom prst="rect">
            <a:avLst/>
          </a:prstGeom>
        </p:spPr>
      </p:pic>
      <p:sp>
        <p:nvSpPr>
          <p:cNvPr id="6" name="TextBox 5"/>
          <p:cNvSpPr txBox="1"/>
          <p:nvPr/>
        </p:nvSpPr>
        <p:spPr>
          <a:xfrm>
            <a:off x="5908155" y="5109906"/>
            <a:ext cx="5001209" cy="954107"/>
          </a:xfrm>
          <a:prstGeom prst="rect">
            <a:avLst/>
          </a:prstGeom>
          <a:noFill/>
        </p:spPr>
        <p:txBody>
          <a:bodyPr wrap="square" rtlCol="0">
            <a:spAutoFit/>
          </a:bodyPr>
          <a:lstStyle/>
          <a:p>
            <a:pPr algn="ctr"/>
            <a:r>
              <a:rPr lang="en-GB" sz="2800" b="1" dirty="0" err="1">
                <a:solidFill>
                  <a:schemeClr val="accent4"/>
                </a:solidFill>
                <a:latin typeface="Calibri" panose="020F0502020204030204" pitchFamily="34" charset="0"/>
                <a:cs typeface="Calibri" panose="020F0502020204030204" pitchFamily="34" charset="0"/>
              </a:rPr>
              <a:t>Epigroup</a:t>
            </a:r>
            <a:r>
              <a:rPr lang="en-GB" sz="2800" b="1" dirty="0">
                <a:solidFill>
                  <a:schemeClr val="accent4"/>
                </a:solidFill>
                <a:latin typeface="Calibri" panose="020F0502020204030204" pitchFamily="34" charset="0"/>
                <a:cs typeface="Calibri" panose="020F0502020204030204" pitchFamily="34" charset="0"/>
              </a:rPr>
              <a:t> meeting</a:t>
            </a:r>
          </a:p>
          <a:p>
            <a:pPr algn="ctr"/>
            <a:r>
              <a:rPr lang="en-GB" sz="2800" b="1" dirty="0">
                <a:solidFill>
                  <a:schemeClr val="accent4"/>
                </a:solidFill>
                <a:latin typeface="Calibri" panose="020F0502020204030204" pitchFamily="34" charset="0"/>
                <a:cs typeface="Calibri" panose="020F0502020204030204" pitchFamily="34" charset="0"/>
              </a:rPr>
              <a:t>16/10/2019</a:t>
            </a:r>
            <a:endParaRPr lang="en-GB" sz="2400" b="1" dirty="0">
              <a:solidFill>
                <a:schemeClr val="accent4"/>
              </a:solidFill>
              <a:latin typeface="Calibri" panose="020F0502020204030204" pitchFamily="34" charset="0"/>
              <a:cs typeface="Calibri" panose="020F0502020204030204" pitchFamily="34" charset="0"/>
            </a:endParaRPr>
          </a:p>
        </p:txBody>
      </p:sp>
      <p:sp>
        <p:nvSpPr>
          <p:cNvPr id="7" name="TextBox 6"/>
          <p:cNvSpPr txBox="1"/>
          <p:nvPr/>
        </p:nvSpPr>
        <p:spPr>
          <a:xfrm>
            <a:off x="5908156" y="3466314"/>
            <a:ext cx="5001209" cy="707886"/>
          </a:xfrm>
          <a:prstGeom prst="rect">
            <a:avLst/>
          </a:prstGeom>
          <a:noFill/>
        </p:spPr>
        <p:txBody>
          <a:bodyPr wrap="square" rtlCol="0">
            <a:spAutoFit/>
          </a:bodyPr>
          <a:lstStyle/>
          <a:p>
            <a:pPr algn="ctr"/>
            <a:r>
              <a:rPr lang="en-GB" sz="4000" b="1" dirty="0">
                <a:latin typeface="Calibri" panose="020F0502020204030204" pitchFamily="34" charset="0"/>
                <a:cs typeface="Calibri" panose="020F0502020204030204" pitchFamily="34" charset="0"/>
              </a:rPr>
              <a:t>Camille Simonet</a:t>
            </a:r>
          </a:p>
        </p:txBody>
      </p:sp>
      <p:sp>
        <p:nvSpPr>
          <p:cNvPr id="10" name="TextBox 9"/>
          <p:cNvSpPr txBox="1"/>
          <p:nvPr/>
        </p:nvSpPr>
        <p:spPr>
          <a:xfrm>
            <a:off x="5908156" y="3369800"/>
            <a:ext cx="5001209" cy="1261884"/>
          </a:xfrm>
          <a:prstGeom prst="rect">
            <a:avLst/>
          </a:prstGeom>
          <a:noFill/>
        </p:spPr>
        <p:txBody>
          <a:bodyPr wrap="square" rtlCol="0">
            <a:spAutoFit/>
          </a:bodyPr>
          <a:lstStyle/>
          <a:p>
            <a:pPr algn="ctr"/>
            <a:r>
              <a:rPr lang="en-GB" sz="4000" b="1" dirty="0">
                <a:solidFill>
                  <a:schemeClr val="bg1"/>
                </a:solidFill>
                <a:latin typeface="Calibri" panose="020F0502020204030204" pitchFamily="34" charset="0"/>
                <a:cs typeface="Calibri" panose="020F0502020204030204" pitchFamily="34" charset="0"/>
              </a:rPr>
              <a:t>Camille Simonet</a:t>
            </a:r>
          </a:p>
          <a:p>
            <a:pPr algn="ctr"/>
            <a:r>
              <a:rPr lang="en-GB" sz="3600" b="1" dirty="0">
                <a:solidFill>
                  <a:schemeClr val="bg1"/>
                </a:solidFill>
                <a:latin typeface="Calibri" panose="020F0502020204030204" pitchFamily="34" charset="0"/>
                <a:cs typeface="Calibri" panose="020F0502020204030204" pitchFamily="34" charset="0"/>
              </a:rPr>
              <a:t>McNally Lab</a:t>
            </a:r>
          </a:p>
        </p:txBody>
      </p:sp>
      <p:sp>
        <p:nvSpPr>
          <p:cNvPr id="11" name="TextBox 10">
            <a:extLst>
              <a:ext uri="{FF2B5EF4-FFF2-40B4-BE49-F238E27FC236}">
                <a16:creationId xmlns:a16="http://schemas.microsoft.com/office/drawing/2014/main" id="{86474DE6-6AD1-4340-AD4A-961BBE258D3F}"/>
              </a:ext>
            </a:extLst>
          </p:cNvPr>
          <p:cNvSpPr txBox="1"/>
          <p:nvPr/>
        </p:nvSpPr>
        <p:spPr>
          <a:xfrm>
            <a:off x="4625527" y="471000"/>
            <a:ext cx="7566473" cy="2585323"/>
          </a:xfrm>
          <a:prstGeom prst="rect">
            <a:avLst/>
          </a:prstGeom>
          <a:noFill/>
        </p:spPr>
        <p:txBody>
          <a:bodyPr wrap="square" rtlCol="0">
            <a:spAutoFit/>
          </a:bodyPr>
          <a:lstStyle/>
          <a:p>
            <a:pPr algn="ctr"/>
            <a:r>
              <a:rPr lang="en-GB" sz="5400" b="1" dirty="0">
                <a:solidFill>
                  <a:srgbClr val="ED7D31"/>
                </a:solidFill>
                <a:latin typeface="Calibri" panose="020F0502020204030204" pitchFamily="34" charset="0"/>
                <a:cs typeface="Calibri" panose="020F0502020204030204" pitchFamily="34" charset="0"/>
              </a:rPr>
              <a:t>Evolutionary microbiology to improve Human health</a:t>
            </a:r>
          </a:p>
        </p:txBody>
      </p:sp>
    </p:spTree>
    <p:extLst>
      <p:ext uri="{BB962C8B-B14F-4D97-AF65-F5344CB8AC3E}">
        <p14:creationId xmlns:p14="http://schemas.microsoft.com/office/powerpoint/2010/main" val="511656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8863396" y="2459799"/>
            <a:ext cx="2385150" cy="1148149"/>
            <a:chOff x="7360516" y="3767534"/>
            <a:chExt cx="2385150" cy="1148149"/>
          </a:xfrm>
        </p:grpSpPr>
        <p:sp>
          <p:nvSpPr>
            <p:cNvPr id="46" name="Oval 45"/>
            <p:cNvSpPr/>
            <p:nvPr/>
          </p:nvSpPr>
          <p:spPr>
            <a:xfrm>
              <a:off x="7360516" y="3767534"/>
              <a:ext cx="1162050" cy="1143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p:cNvSpPr/>
            <p:nvPr/>
          </p:nvSpPr>
          <p:spPr>
            <a:xfrm>
              <a:off x="8583616" y="3772683"/>
              <a:ext cx="1162050" cy="1143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Smiley Face 48"/>
            <p:cNvSpPr/>
            <p:nvPr/>
          </p:nvSpPr>
          <p:spPr>
            <a:xfrm>
              <a:off x="7554916" y="3987968"/>
              <a:ext cx="240619" cy="223441"/>
            </a:xfrm>
            <a:prstGeom prst="smileyFac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Smiley Face 49"/>
            <p:cNvSpPr/>
            <p:nvPr/>
          </p:nvSpPr>
          <p:spPr>
            <a:xfrm>
              <a:off x="7686792" y="4284224"/>
              <a:ext cx="240619" cy="223441"/>
            </a:xfrm>
            <a:prstGeom prst="smileyFac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miley Face 50"/>
            <p:cNvSpPr/>
            <p:nvPr/>
          </p:nvSpPr>
          <p:spPr>
            <a:xfrm>
              <a:off x="7856585" y="3987967"/>
              <a:ext cx="240619" cy="223441"/>
            </a:xfrm>
            <a:prstGeom prst="smileyFac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Smiley Face 51"/>
            <p:cNvSpPr/>
            <p:nvPr/>
          </p:nvSpPr>
          <p:spPr>
            <a:xfrm>
              <a:off x="8066321" y="4266187"/>
              <a:ext cx="240619" cy="223441"/>
            </a:xfrm>
            <a:prstGeom prst="smileyFac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Smiley Face 52"/>
            <p:cNvSpPr/>
            <p:nvPr/>
          </p:nvSpPr>
          <p:spPr>
            <a:xfrm>
              <a:off x="7919928" y="4578329"/>
              <a:ext cx="240619" cy="223441"/>
            </a:xfrm>
            <a:prstGeom prst="smileyFac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Smiley Face 53"/>
            <p:cNvSpPr/>
            <p:nvPr/>
          </p:nvSpPr>
          <p:spPr>
            <a:xfrm>
              <a:off x="7566482" y="4525702"/>
              <a:ext cx="240619" cy="223441"/>
            </a:xfrm>
            <a:prstGeom prst="smileyFac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Smiley Face 54"/>
            <p:cNvSpPr/>
            <p:nvPr/>
          </p:nvSpPr>
          <p:spPr>
            <a:xfrm>
              <a:off x="8728532" y="4061128"/>
              <a:ext cx="240619" cy="223441"/>
            </a:xfrm>
            <a:prstGeom prst="smileyFac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Smiley Face 55"/>
            <p:cNvSpPr/>
            <p:nvPr/>
          </p:nvSpPr>
          <p:spPr>
            <a:xfrm>
              <a:off x="9044331" y="3918091"/>
              <a:ext cx="240619" cy="223441"/>
            </a:xfrm>
            <a:prstGeom prst="smileyFac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Smiley Face 56"/>
            <p:cNvSpPr/>
            <p:nvPr/>
          </p:nvSpPr>
          <p:spPr>
            <a:xfrm>
              <a:off x="9021315" y="4278281"/>
              <a:ext cx="240619" cy="223441"/>
            </a:xfrm>
            <a:prstGeom prst="smileyFac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Smiley Face 57"/>
            <p:cNvSpPr/>
            <p:nvPr/>
          </p:nvSpPr>
          <p:spPr>
            <a:xfrm>
              <a:off x="8725576" y="4422665"/>
              <a:ext cx="240619" cy="223441"/>
            </a:xfrm>
            <a:prstGeom prst="smileyFac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Smiley Face 58"/>
            <p:cNvSpPr/>
            <p:nvPr/>
          </p:nvSpPr>
          <p:spPr>
            <a:xfrm>
              <a:off x="9115311" y="4578329"/>
              <a:ext cx="240619" cy="223441"/>
            </a:xfrm>
            <a:prstGeom prst="smileyFac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Smiley Face 59"/>
            <p:cNvSpPr/>
            <p:nvPr/>
          </p:nvSpPr>
          <p:spPr>
            <a:xfrm>
              <a:off x="9372592" y="4181532"/>
              <a:ext cx="240619" cy="223441"/>
            </a:xfrm>
            <a:prstGeom prst="smileyFac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TextBox 65"/>
          <p:cNvSpPr txBox="1"/>
          <p:nvPr/>
        </p:nvSpPr>
        <p:spPr>
          <a:xfrm>
            <a:off x="8379694" y="3639443"/>
            <a:ext cx="3080019" cy="830997"/>
          </a:xfrm>
          <a:prstGeom prst="rect">
            <a:avLst/>
          </a:prstGeom>
          <a:noFill/>
        </p:spPr>
        <p:txBody>
          <a:bodyPr wrap="square" rtlCol="0">
            <a:spAutoFit/>
          </a:bodyPr>
          <a:lstStyle/>
          <a:p>
            <a:pPr algn="ctr"/>
            <a:r>
              <a:rPr lang="en-GB" sz="2400" b="1" dirty="0"/>
              <a:t>Collective behaviours evolve</a:t>
            </a:r>
          </a:p>
        </p:txBody>
      </p:sp>
      <p:sp>
        <p:nvSpPr>
          <p:cNvPr id="67" name="TextBox 66">
            <a:extLst>
              <a:ext uri="{FF2B5EF4-FFF2-40B4-BE49-F238E27FC236}">
                <a16:creationId xmlns:a16="http://schemas.microsoft.com/office/drawing/2014/main" id="{2714BBC2-BEF8-EE4F-9602-366C0BE76150}"/>
              </a:ext>
            </a:extLst>
          </p:cNvPr>
          <p:cNvSpPr txBox="1"/>
          <p:nvPr/>
        </p:nvSpPr>
        <p:spPr>
          <a:xfrm>
            <a:off x="6356806" y="4915595"/>
            <a:ext cx="5449933" cy="584775"/>
          </a:xfrm>
          <a:prstGeom prst="rect">
            <a:avLst/>
          </a:prstGeom>
          <a:noFill/>
        </p:spPr>
        <p:txBody>
          <a:bodyPr wrap="square" rtlCol="0">
            <a:spAutoFit/>
          </a:bodyPr>
          <a:lstStyle/>
          <a:p>
            <a:pPr algn="ctr"/>
            <a:r>
              <a:rPr lang="en-GB" sz="3200" b="1" dirty="0">
                <a:solidFill>
                  <a:srgbClr val="FFC000"/>
                </a:solidFill>
              </a:rPr>
              <a:t>= relatedness</a:t>
            </a:r>
          </a:p>
        </p:txBody>
      </p:sp>
      <p:grpSp>
        <p:nvGrpSpPr>
          <p:cNvPr id="82" name="Group 81">
            <a:extLst>
              <a:ext uri="{FF2B5EF4-FFF2-40B4-BE49-F238E27FC236}">
                <a16:creationId xmlns:a16="http://schemas.microsoft.com/office/drawing/2014/main" id="{A8A10463-FF15-9D44-B378-1696E99703A6}"/>
              </a:ext>
            </a:extLst>
          </p:cNvPr>
          <p:cNvGrpSpPr/>
          <p:nvPr/>
        </p:nvGrpSpPr>
        <p:grpSpPr>
          <a:xfrm>
            <a:off x="801963" y="1746665"/>
            <a:ext cx="4087399" cy="3647171"/>
            <a:chOff x="1038461" y="2157208"/>
            <a:chExt cx="4087399" cy="3647171"/>
          </a:xfrm>
        </p:grpSpPr>
        <p:sp>
          <p:nvSpPr>
            <p:cNvPr id="83" name="TextBox 82">
              <a:extLst>
                <a:ext uri="{FF2B5EF4-FFF2-40B4-BE49-F238E27FC236}">
                  <a16:creationId xmlns:a16="http://schemas.microsoft.com/office/drawing/2014/main" id="{208A5E9A-FFCB-6744-9482-82CD16311AC8}"/>
                </a:ext>
              </a:extLst>
            </p:cNvPr>
            <p:cNvSpPr txBox="1"/>
            <p:nvPr/>
          </p:nvSpPr>
          <p:spPr>
            <a:xfrm>
              <a:off x="3933530" y="3163954"/>
              <a:ext cx="740102" cy="769442"/>
            </a:xfrm>
            <a:prstGeom prst="rect">
              <a:avLst/>
            </a:prstGeom>
            <a:noFill/>
          </p:spPr>
          <p:txBody>
            <a:bodyPr wrap="square" rtlCol="0">
              <a:spAutoFit/>
            </a:bodyPr>
            <a:lstStyle/>
            <a:p>
              <a:r>
                <a:rPr lang="en-GB" sz="4400" b="1" dirty="0">
                  <a:ea typeface="Bodoni Ornaments" pitchFamily="2" charset="0"/>
                </a:rPr>
                <a:t>A</a:t>
              </a:r>
            </a:p>
          </p:txBody>
        </p:sp>
        <p:grpSp>
          <p:nvGrpSpPr>
            <p:cNvPr id="84" name="Group 83">
              <a:extLst>
                <a:ext uri="{FF2B5EF4-FFF2-40B4-BE49-F238E27FC236}">
                  <a16:creationId xmlns:a16="http://schemas.microsoft.com/office/drawing/2014/main" id="{E27C1F15-54BC-BB45-AAB5-5CF972802FA5}"/>
                </a:ext>
              </a:extLst>
            </p:cNvPr>
            <p:cNvGrpSpPr/>
            <p:nvPr/>
          </p:nvGrpSpPr>
          <p:grpSpPr>
            <a:xfrm>
              <a:off x="1038461" y="2157208"/>
              <a:ext cx="4087399" cy="3647171"/>
              <a:chOff x="1038461" y="2157208"/>
              <a:chExt cx="4087399" cy="3647171"/>
            </a:xfrm>
          </p:grpSpPr>
          <p:grpSp>
            <p:nvGrpSpPr>
              <p:cNvPr id="85" name="Group 84">
                <a:extLst>
                  <a:ext uri="{FF2B5EF4-FFF2-40B4-BE49-F238E27FC236}">
                    <a16:creationId xmlns:a16="http://schemas.microsoft.com/office/drawing/2014/main" id="{5A74CA1E-A789-2E4D-8961-59E83E731A11}"/>
                  </a:ext>
                </a:extLst>
              </p:cNvPr>
              <p:cNvGrpSpPr/>
              <p:nvPr/>
            </p:nvGrpSpPr>
            <p:grpSpPr>
              <a:xfrm>
                <a:off x="1038461" y="2157208"/>
                <a:ext cx="3676991" cy="2925911"/>
                <a:chOff x="7702737" y="3349128"/>
                <a:chExt cx="1982235" cy="1699256"/>
              </a:xfrm>
            </p:grpSpPr>
            <p:sp>
              <p:nvSpPr>
                <p:cNvPr id="88" name="Smiley Face 87">
                  <a:extLst>
                    <a:ext uri="{FF2B5EF4-FFF2-40B4-BE49-F238E27FC236}">
                      <a16:creationId xmlns:a16="http://schemas.microsoft.com/office/drawing/2014/main" id="{572E3C81-9DC6-2D4A-BB6F-0BA9E034A536}"/>
                    </a:ext>
                  </a:extLst>
                </p:cNvPr>
                <p:cNvSpPr/>
                <p:nvPr/>
              </p:nvSpPr>
              <p:spPr>
                <a:xfrm>
                  <a:off x="7702737" y="3349128"/>
                  <a:ext cx="572877" cy="561860"/>
                </a:xfrm>
                <a:prstGeom prst="smileyFac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Smiley Face 88">
                  <a:extLst>
                    <a:ext uri="{FF2B5EF4-FFF2-40B4-BE49-F238E27FC236}">
                      <a16:creationId xmlns:a16="http://schemas.microsoft.com/office/drawing/2014/main" id="{B4E3D600-C33D-734A-B866-ECD3E14C675B}"/>
                    </a:ext>
                  </a:extLst>
                </p:cNvPr>
                <p:cNvSpPr/>
                <p:nvPr/>
              </p:nvSpPr>
              <p:spPr>
                <a:xfrm>
                  <a:off x="9112095" y="3349128"/>
                  <a:ext cx="572877" cy="561860"/>
                </a:xfrm>
                <a:prstGeom prst="smileyFac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EEFD121A-5FAE-8B4D-9D0F-903F39B9FB53}"/>
                    </a:ext>
                  </a:extLst>
                </p:cNvPr>
                <p:cNvCxnSpPr>
                  <a:cxnSpLocks/>
                </p:cNvCxnSpPr>
                <p:nvPr/>
              </p:nvCxnSpPr>
              <p:spPr>
                <a:xfrm>
                  <a:off x="8432954" y="3637919"/>
                  <a:ext cx="563430" cy="0"/>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83E30D7A-BE96-E342-809D-E29C25DF171F}"/>
                    </a:ext>
                  </a:extLst>
                </p:cNvPr>
                <p:cNvSpPr txBox="1"/>
                <p:nvPr/>
              </p:nvSpPr>
              <p:spPr>
                <a:xfrm>
                  <a:off x="7850222" y="3933807"/>
                  <a:ext cx="398983" cy="446862"/>
                </a:xfrm>
                <a:prstGeom prst="rect">
                  <a:avLst/>
                </a:prstGeom>
                <a:noFill/>
              </p:spPr>
              <p:txBody>
                <a:bodyPr wrap="square" rtlCol="0">
                  <a:spAutoFit/>
                </a:bodyPr>
                <a:lstStyle/>
                <a:p>
                  <a:r>
                    <a:rPr lang="en-GB" sz="4400" b="1" dirty="0">
                      <a:ea typeface="Bodoni Ornaments" pitchFamily="2" charset="0"/>
                    </a:rPr>
                    <a:t>A</a:t>
                  </a:r>
                </a:p>
              </p:txBody>
            </p:sp>
            <p:cxnSp>
              <p:nvCxnSpPr>
                <p:cNvPr id="92" name="Straight Arrow Connector 91">
                  <a:extLst>
                    <a:ext uri="{FF2B5EF4-FFF2-40B4-BE49-F238E27FC236}">
                      <a16:creationId xmlns:a16="http://schemas.microsoft.com/office/drawing/2014/main" id="{FE6D569F-60F4-C542-9F60-D53E670A2358}"/>
                    </a:ext>
                  </a:extLst>
                </p:cNvPr>
                <p:cNvCxnSpPr/>
                <p:nvPr/>
              </p:nvCxnSpPr>
              <p:spPr>
                <a:xfrm flipH="1">
                  <a:off x="9402367" y="4366093"/>
                  <a:ext cx="1" cy="668886"/>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DC075DD-6435-124D-862B-27F55E6C3D92}"/>
                    </a:ext>
                  </a:extLst>
                </p:cNvPr>
                <p:cNvCxnSpPr/>
                <p:nvPr/>
              </p:nvCxnSpPr>
              <p:spPr>
                <a:xfrm>
                  <a:off x="7995482" y="4375899"/>
                  <a:ext cx="4978" cy="672485"/>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1FF909B4-8F9F-1345-8B4E-F4EAADF4EDED}"/>
                  </a:ext>
                </a:extLst>
              </p:cNvPr>
              <p:cNvSpPr txBox="1"/>
              <p:nvPr/>
            </p:nvSpPr>
            <p:spPr>
              <a:xfrm>
                <a:off x="3481301" y="5034938"/>
                <a:ext cx="1644559" cy="769441"/>
              </a:xfrm>
              <a:prstGeom prst="rect">
                <a:avLst/>
              </a:prstGeom>
              <a:noFill/>
            </p:spPr>
            <p:txBody>
              <a:bodyPr wrap="square" rtlCol="0">
                <a:spAutoFit/>
              </a:bodyPr>
              <a:lstStyle/>
              <a:p>
                <a:r>
                  <a:rPr lang="en-GB" sz="4400" b="1" dirty="0">
                    <a:ea typeface="Bodoni Ornaments" pitchFamily="2" charset="0"/>
                  </a:rPr>
                  <a:t>AAAA</a:t>
                </a:r>
              </a:p>
            </p:txBody>
          </p:sp>
          <p:sp>
            <p:nvSpPr>
              <p:cNvPr id="87" name="TextBox 86">
                <a:extLst>
                  <a:ext uri="{FF2B5EF4-FFF2-40B4-BE49-F238E27FC236}">
                    <a16:creationId xmlns:a16="http://schemas.microsoft.com/office/drawing/2014/main" id="{72C6AB24-041E-784D-A29B-BD957DFDFFB4}"/>
                  </a:ext>
                </a:extLst>
              </p:cNvPr>
              <p:cNvSpPr txBox="1"/>
              <p:nvPr/>
            </p:nvSpPr>
            <p:spPr>
              <a:xfrm>
                <a:off x="1273755" y="5158049"/>
                <a:ext cx="740102" cy="523220"/>
              </a:xfrm>
              <a:prstGeom prst="rect">
                <a:avLst/>
              </a:prstGeom>
              <a:noFill/>
            </p:spPr>
            <p:txBody>
              <a:bodyPr wrap="square" rtlCol="0">
                <a:spAutoFit/>
              </a:bodyPr>
              <a:lstStyle/>
              <a:p>
                <a:r>
                  <a:rPr lang="en-GB" sz="2800" b="1" dirty="0">
                    <a:ea typeface="Bodoni Ornaments" pitchFamily="2" charset="0"/>
                  </a:rPr>
                  <a:t>AA</a:t>
                </a:r>
              </a:p>
            </p:txBody>
          </p:sp>
        </p:grpSp>
      </p:grpSp>
      <p:sp>
        <p:nvSpPr>
          <p:cNvPr id="95" name="TextBox 94">
            <a:extLst>
              <a:ext uri="{FF2B5EF4-FFF2-40B4-BE49-F238E27FC236}">
                <a16:creationId xmlns:a16="http://schemas.microsoft.com/office/drawing/2014/main" id="{D2F8AB2F-21A7-7744-BE8B-E295A2FFB48A}"/>
              </a:ext>
            </a:extLst>
          </p:cNvPr>
          <p:cNvSpPr txBox="1"/>
          <p:nvPr/>
        </p:nvSpPr>
        <p:spPr>
          <a:xfrm>
            <a:off x="8074817" y="2719861"/>
            <a:ext cx="641875" cy="461665"/>
          </a:xfrm>
          <a:prstGeom prst="rect">
            <a:avLst/>
          </a:prstGeom>
          <a:noFill/>
        </p:spPr>
        <p:txBody>
          <a:bodyPr wrap="square" rtlCol="0">
            <a:spAutoFit/>
          </a:bodyPr>
          <a:lstStyle/>
          <a:p>
            <a:pPr algn="ctr"/>
            <a:r>
              <a:rPr lang="en-GB" sz="2400" b="1" dirty="0"/>
              <a:t>Vs.</a:t>
            </a:r>
          </a:p>
        </p:txBody>
      </p:sp>
      <p:grpSp>
        <p:nvGrpSpPr>
          <p:cNvPr id="42" name="Group 41">
            <a:extLst>
              <a:ext uri="{FF2B5EF4-FFF2-40B4-BE49-F238E27FC236}">
                <a16:creationId xmlns:a16="http://schemas.microsoft.com/office/drawing/2014/main" id="{F1A393AE-2DDA-0043-9640-D58F62265425}"/>
              </a:ext>
            </a:extLst>
          </p:cNvPr>
          <p:cNvGrpSpPr/>
          <p:nvPr/>
        </p:nvGrpSpPr>
        <p:grpSpPr>
          <a:xfrm>
            <a:off x="6569050" y="2399046"/>
            <a:ext cx="1162050" cy="1143000"/>
            <a:chOff x="10772775" y="3759022"/>
            <a:chExt cx="1162050" cy="1143000"/>
          </a:xfrm>
        </p:grpSpPr>
        <p:sp>
          <p:nvSpPr>
            <p:cNvPr id="68" name="Oval 67">
              <a:extLst>
                <a:ext uri="{FF2B5EF4-FFF2-40B4-BE49-F238E27FC236}">
                  <a16:creationId xmlns:a16="http://schemas.microsoft.com/office/drawing/2014/main" id="{13ED755B-FF7F-104B-A0C9-772CE1EAE98D}"/>
                </a:ext>
              </a:extLst>
            </p:cNvPr>
            <p:cNvSpPr/>
            <p:nvPr/>
          </p:nvSpPr>
          <p:spPr>
            <a:xfrm>
              <a:off x="10772775" y="3759022"/>
              <a:ext cx="1162050" cy="1143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Smiley Face 68">
              <a:extLst>
                <a:ext uri="{FF2B5EF4-FFF2-40B4-BE49-F238E27FC236}">
                  <a16:creationId xmlns:a16="http://schemas.microsoft.com/office/drawing/2014/main" id="{70929EB2-2D8B-774E-AD3E-BF40DCFBE893}"/>
                </a:ext>
              </a:extLst>
            </p:cNvPr>
            <p:cNvSpPr/>
            <p:nvPr/>
          </p:nvSpPr>
          <p:spPr>
            <a:xfrm>
              <a:off x="11565943" y="4218800"/>
              <a:ext cx="240619" cy="223441"/>
            </a:xfrm>
            <a:prstGeom prst="smileyFac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0" name="Group 69">
              <a:extLst>
                <a:ext uri="{FF2B5EF4-FFF2-40B4-BE49-F238E27FC236}">
                  <a16:creationId xmlns:a16="http://schemas.microsoft.com/office/drawing/2014/main" id="{36B494DC-9F5B-A146-9D0D-F290904E316D}"/>
                </a:ext>
              </a:extLst>
            </p:cNvPr>
            <p:cNvGrpSpPr/>
            <p:nvPr/>
          </p:nvGrpSpPr>
          <p:grpSpPr>
            <a:xfrm>
              <a:off x="10906125" y="3875405"/>
              <a:ext cx="614587" cy="935049"/>
              <a:chOff x="10906125" y="3875405"/>
              <a:chExt cx="614587" cy="935049"/>
            </a:xfrm>
          </p:grpSpPr>
          <p:sp>
            <p:nvSpPr>
              <p:cNvPr id="100" name="Smiley Face 99">
                <a:extLst>
                  <a:ext uri="{FF2B5EF4-FFF2-40B4-BE49-F238E27FC236}">
                    <a16:creationId xmlns:a16="http://schemas.microsoft.com/office/drawing/2014/main" id="{DA4D1676-AC96-1042-8DC0-58AF7008E0E4}"/>
                  </a:ext>
                </a:extLst>
              </p:cNvPr>
              <p:cNvSpPr/>
              <p:nvPr/>
            </p:nvSpPr>
            <p:spPr>
              <a:xfrm>
                <a:off x="11179855" y="3875405"/>
                <a:ext cx="240619" cy="223441"/>
              </a:xfrm>
              <a:prstGeom prst="smileyFac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Smiley Face 100">
                <a:extLst>
                  <a:ext uri="{FF2B5EF4-FFF2-40B4-BE49-F238E27FC236}">
                    <a16:creationId xmlns:a16="http://schemas.microsoft.com/office/drawing/2014/main" id="{40063EA5-0728-8347-8555-6CC2CA929B4C}"/>
                  </a:ext>
                </a:extLst>
              </p:cNvPr>
              <p:cNvSpPr/>
              <p:nvPr/>
            </p:nvSpPr>
            <p:spPr>
              <a:xfrm>
                <a:off x="10906125" y="4099687"/>
                <a:ext cx="240619" cy="223441"/>
              </a:xfrm>
              <a:prstGeom prst="smileyFac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Smiley Face 101">
                <a:extLst>
                  <a:ext uri="{FF2B5EF4-FFF2-40B4-BE49-F238E27FC236}">
                    <a16:creationId xmlns:a16="http://schemas.microsoft.com/office/drawing/2014/main" id="{B0ADAFBA-11B2-2D40-ADFE-C91885798B8C}"/>
                  </a:ext>
                </a:extLst>
              </p:cNvPr>
              <p:cNvSpPr/>
              <p:nvPr/>
            </p:nvSpPr>
            <p:spPr>
              <a:xfrm>
                <a:off x="11026434" y="4377907"/>
                <a:ext cx="240619" cy="223441"/>
              </a:xfrm>
              <a:prstGeom prst="smileyFac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Smiley Face 102">
                <a:extLst>
                  <a:ext uri="{FF2B5EF4-FFF2-40B4-BE49-F238E27FC236}">
                    <a16:creationId xmlns:a16="http://schemas.microsoft.com/office/drawing/2014/main" id="{61FB09D4-079B-6746-A2B4-66BC108EAA17}"/>
                  </a:ext>
                </a:extLst>
              </p:cNvPr>
              <p:cNvSpPr/>
              <p:nvPr/>
            </p:nvSpPr>
            <p:spPr>
              <a:xfrm>
                <a:off x="11280093" y="4587013"/>
                <a:ext cx="240619" cy="223441"/>
              </a:xfrm>
              <a:prstGeom prst="smileyFac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Smiley Face 103">
                <a:extLst>
                  <a:ext uri="{FF2B5EF4-FFF2-40B4-BE49-F238E27FC236}">
                    <a16:creationId xmlns:a16="http://schemas.microsoft.com/office/drawing/2014/main" id="{F91CEB68-911C-954E-B039-0571B7A8B5FF}"/>
                  </a:ext>
                </a:extLst>
              </p:cNvPr>
              <p:cNvSpPr/>
              <p:nvPr/>
            </p:nvSpPr>
            <p:spPr>
              <a:xfrm>
                <a:off x="11280093" y="4183088"/>
                <a:ext cx="240619" cy="223441"/>
              </a:xfrm>
              <a:prstGeom prst="smileyFac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05" name="TextBox 104">
            <a:extLst>
              <a:ext uri="{FF2B5EF4-FFF2-40B4-BE49-F238E27FC236}">
                <a16:creationId xmlns:a16="http://schemas.microsoft.com/office/drawing/2014/main" id="{32BC8B3C-ACA0-F542-A2CF-1400DC286169}"/>
              </a:ext>
            </a:extLst>
          </p:cNvPr>
          <p:cNvSpPr txBox="1"/>
          <p:nvPr/>
        </p:nvSpPr>
        <p:spPr>
          <a:xfrm>
            <a:off x="6660580" y="1642036"/>
            <a:ext cx="4844812" cy="523220"/>
          </a:xfrm>
          <a:prstGeom prst="rect">
            <a:avLst/>
          </a:prstGeom>
          <a:noFill/>
        </p:spPr>
        <p:txBody>
          <a:bodyPr wrap="square" rtlCol="0">
            <a:spAutoFit/>
          </a:bodyPr>
          <a:lstStyle/>
          <a:p>
            <a:pPr algn="ctr"/>
            <a:r>
              <a:rPr lang="en-GB" sz="2800" b="1" dirty="0">
                <a:solidFill>
                  <a:srgbClr val="FFC000"/>
                </a:solidFill>
              </a:rPr>
              <a:t>Population genetic structure</a:t>
            </a:r>
          </a:p>
        </p:txBody>
      </p:sp>
      <p:sp>
        <p:nvSpPr>
          <p:cNvPr id="43" name="TextBox 42">
            <a:extLst>
              <a:ext uri="{FF2B5EF4-FFF2-40B4-BE49-F238E27FC236}">
                <a16:creationId xmlns:a16="http://schemas.microsoft.com/office/drawing/2014/main" id="{724DB356-3C14-D34C-B951-8BCF436F65C8}"/>
              </a:ext>
            </a:extLst>
          </p:cNvPr>
          <p:cNvSpPr txBox="1"/>
          <p:nvPr/>
        </p:nvSpPr>
        <p:spPr>
          <a:xfrm>
            <a:off x="1777359" y="255086"/>
            <a:ext cx="9416348" cy="646331"/>
          </a:xfrm>
          <a:prstGeom prst="rect">
            <a:avLst/>
          </a:prstGeom>
          <a:noFill/>
        </p:spPr>
        <p:txBody>
          <a:bodyPr wrap="square" rtlCol="0">
            <a:spAutoFit/>
          </a:bodyPr>
          <a:lstStyle/>
          <a:p>
            <a:pPr algn="ctr"/>
            <a:r>
              <a:rPr lang="en-US" sz="3600" b="1" dirty="0"/>
              <a:t>Resolving the dilemma: inclusive fitness theory</a:t>
            </a:r>
          </a:p>
        </p:txBody>
      </p:sp>
      <p:sp>
        <p:nvSpPr>
          <p:cNvPr id="2" name="TextBox 1">
            <a:extLst>
              <a:ext uri="{FF2B5EF4-FFF2-40B4-BE49-F238E27FC236}">
                <a16:creationId xmlns:a16="http://schemas.microsoft.com/office/drawing/2014/main" id="{7519567D-41DE-B247-A4A4-B729F714A426}"/>
              </a:ext>
            </a:extLst>
          </p:cNvPr>
          <p:cNvSpPr txBox="1"/>
          <p:nvPr/>
        </p:nvSpPr>
        <p:spPr>
          <a:xfrm>
            <a:off x="4017539" y="3497754"/>
            <a:ext cx="1279252" cy="1015663"/>
          </a:xfrm>
          <a:prstGeom prst="rect">
            <a:avLst/>
          </a:prstGeom>
          <a:noFill/>
        </p:spPr>
        <p:txBody>
          <a:bodyPr wrap="square" rtlCol="0">
            <a:spAutoFit/>
          </a:bodyPr>
          <a:lstStyle/>
          <a:p>
            <a:pPr algn="ctr"/>
            <a:r>
              <a:rPr lang="en-US" sz="2000" b="1" dirty="0">
                <a:solidFill>
                  <a:schemeClr val="accent1"/>
                </a:solidFill>
              </a:rPr>
              <a:t>“Indirect fitness benefits”</a:t>
            </a:r>
          </a:p>
        </p:txBody>
      </p:sp>
      <p:sp>
        <p:nvSpPr>
          <p:cNvPr id="48" name="TextBox 47">
            <a:extLst>
              <a:ext uri="{FF2B5EF4-FFF2-40B4-BE49-F238E27FC236}">
                <a16:creationId xmlns:a16="http://schemas.microsoft.com/office/drawing/2014/main" id="{B9045D46-0559-1246-8B55-397C5CA883D2}"/>
              </a:ext>
            </a:extLst>
          </p:cNvPr>
          <p:cNvSpPr txBox="1"/>
          <p:nvPr/>
        </p:nvSpPr>
        <p:spPr>
          <a:xfrm>
            <a:off x="1196836" y="3639443"/>
            <a:ext cx="1279252" cy="707886"/>
          </a:xfrm>
          <a:prstGeom prst="rect">
            <a:avLst/>
          </a:prstGeom>
          <a:noFill/>
        </p:spPr>
        <p:txBody>
          <a:bodyPr wrap="square" rtlCol="0">
            <a:spAutoFit/>
          </a:bodyPr>
          <a:lstStyle/>
          <a:p>
            <a:pPr algn="ctr"/>
            <a:r>
              <a:rPr lang="en-US" sz="2000" b="1" dirty="0">
                <a:solidFill>
                  <a:srgbClr val="FF0000"/>
                </a:solidFill>
              </a:rPr>
              <a:t>“direct cost”</a:t>
            </a:r>
          </a:p>
        </p:txBody>
      </p:sp>
      <p:sp>
        <p:nvSpPr>
          <p:cNvPr id="3" name="TextBox 2">
            <a:extLst>
              <a:ext uri="{FF2B5EF4-FFF2-40B4-BE49-F238E27FC236}">
                <a16:creationId xmlns:a16="http://schemas.microsoft.com/office/drawing/2014/main" id="{30B5333B-FBBE-354B-BF95-F714486D37C9}"/>
              </a:ext>
            </a:extLst>
          </p:cNvPr>
          <p:cNvSpPr txBox="1"/>
          <p:nvPr/>
        </p:nvSpPr>
        <p:spPr>
          <a:xfrm>
            <a:off x="892059" y="5974995"/>
            <a:ext cx="4537495" cy="584775"/>
          </a:xfrm>
          <a:prstGeom prst="rect">
            <a:avLst/>
          </a:prstGeom>
          <a:noFill/>
        </p:spPr>
        <p:txBody>
          <a:bodyPr wrap="square" rtlCol="0">
            <a:spAutoFit/>
          </a:bodyPr>
          <a:lstStyle/>
          <a:p>
            <a:r>
              <a:rPr lang="en-US" sz="3200" b="1" dirty="0"/>
              <a:t>Hamilton’s Rule: </a:t>
            </a:r>
            <a:r>
              <a:rPr lang="en-US" sz="3200" b="1" dirty="0" err="1">
                <a:solidFill>
                  <a:srgbClr val="FFC000"/>
                </a:solidFill>
              </a:rPr>
              <a:t>R</a:t>
            </a:r>
            <a:r>
              <a:rPr lang="en-US" sz="3200" b="1" dirty="0" err="1">
                <a:solidFill>
                  <a:schemeClr val="accent1"/>
                </a:solidFill>
              </a:rPr>
              <a:t>b</a:t>
            </a:r>
            <a:r>
              <a:rPr lang="en-US" sz="3200" b="1" dirty="0"/>
              <a:t> &gt; </a:t>
            </a:r>
            <a:r>
              <a:rPr lang="en-US" sz="3200" b="1" dirty="0">
                <a:solidFill>
                  <a:srgbClr val="FF0000"/>
                </a:solidFill>
              </a:rPr>
              <a:t>c</a:t>
            </a:r>
          </a:p>
        </p:txBody>
      </p:sp>
    </p:spTree>
    <p:extLst>
      <p:ext uri="{BB962C8B-B14F-4D97-AF65-F5344CB8AC3E}">
        <p14:creationId xmlns:p14="http://schemas.microsoft.com/office/powerpoint/2010/main" val="227346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95" grpId="0"/>
      <p:bldP spid="10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2CFE4D-B597-F341-868C-64A97CC4EB57}"/>
              </a:ext>
            </a:extLst>
          </p:cNvPr>
          <p:cNvSpPr txBox="1"/>
          <p:nvPr/>
        </p:nvSpPr>
        <p:spPr>
          <a:xfrm>
            <a:off x="665192" y="192947"/>
            <a:ext cx="11369616" cy="1077218"/>
          </a:xfrm>
          <a:prstGeom prst="rect">
            <a:avLst/>
          </a:prstGeom>
          <a:noFill/>
        </p:spPr>
        <p:txBody>
          <a:bodyPr wrap="square" rtlCol="0">
            <a:spAutoFit/>
          </a:bodyPr>
          <a:lstStyle/>
          <a:p>
            <a:pPr algn="ctr"/>
            <a:r>
              <a:rPr lang="en-US" sz="3200" b="1" dirty="0"/>
              <a:t>Simple testable prediction: </a:t>
            </a:r>
          </a:p>
          <a:p>
            <a:pPr algn="ctr"/>
            <a:r>
              <a:rPr lang="en-US" sz="3200" b="1" dirty="0"/>
              <a:t>increased relatedness = increased cooperation</a:t>
            </a:r>
          </a:p>
        </p:txBody>
      </p:sp>
      <p:sp>
        <p:nvSpPr>
          <p:cNvPr id="3" name="TextBox 2">
            <a:extLst>
              <a:ext uri="{FF2B5EF4-FFF2-40B4-BE49-F238E27FC236}">
                <a16:creationId xmlns:a16="http://schemas.microsoft.com/office/drawing/2014/main" id="{8323600E-AC70-5B45-BCCD-F516C18E161C}"/>
              </a:ext>
            </a:extLst>
          </p:cNvPr>
          <p:cNvSpPr txBox="1"/>
          <p:nvPr/>
        </p:nvSpPr>
        <p:spPr>
          <a:xfrm>
            <a:off x="258792" y="5606754"/>
            <a:ext cx="12164057" cy="1569660"/>
          </a:xfrm>
          <a:prstGeom prst="rect">
            <a:avLst/>
          </a:prstGeom>
          <a:noFill/>
        </p:spPr>
        <p:txBody>
          <a:bodyPr wrap="square" rtlCol="0">
            <a:spAutoFit/>
          </a:bodyPr>
          <a:lstStyle/>
          <a:p>
            <a:pPr algn="ctr"/>
            <a:r>
              <a:rPr lang="en-GB" sz="3200" b="1" dirty="0">
                <a:solidFill>
                  <a:schemeClr val="accent2"/>
                </a:solidFill>
              </a:rPr>
              <a:t>Does relatedness play a significant role in the real world?</a:t>
            </a:r>
          </a:p>
          <a:p>
            <a:pPr algn="ctr"/>
            <a:r>
              <a:rPr lang="en-GB" sz="3200" b="1" dirty="0">
                <a:solidFill>
                  <a:schemeClr val="accent2"/>
                </a:solidFill>
              </a:rPr>
              <a:t>Does it have predictive power?</a:t>
            </a:r>
          </a:p>
          <a:p>
            <a:pPr algn="ctr"/>
            <a:endParaRPr lang="en-GB" sz="3200" b="1" dirty="0">
              <a:solidFill>
                <a:schemeClr val="accent2"/>
              </a:solidFill>
            </a:endParaRPr>
          </a:p>
        </p:txBody>
      </p:sp>
      <p:sp>
        <p:nvSpPr>
          <p:cNvPr id="5" name="TextBox 4">
            <a:extLst>
              <a:ext uri="{FF2B5EF4-FFF2-40B4-BE49-F238E27FC236}">
                <a16:creationId xmlns:a16="http://schemas.microsoft.com/office/drawing/2014/main" id="{B62FB1D0-A3AD-E440-AEE2-FF6F111C7F45}"/>
              </a:ext>
            </a:extLst>
          </p:cNvPr>
          <p:cNvSpPr txBox="1"/>
          <p:nvPr/>
        </p:nvSpPr>
        <p:spPr>
          <a:xfrm>
            <a:off x="1296600" y="1950814"/>
            <a:ext cx="4271080" cy="830997"/>
          </a:xfrm>
          <a:prstGeom prst="rect">
            <a:avLst/>
          </a:prstGeom>
          <a:noFill/>
        </p:spPr>
        <p:txBody>
          <a:bodyPr wrap="square" rtlCol="0">
            <a:spAutoFit/>
          </a:bodyPr>
          <a:lstStyle/>
          <a:p>
            <a:pPr algn="ctr"/>
            <a:r>
              <a:rPr lang="en-US" sz="2400" b="1" dirty="0"/>
              <a:t>Relevance for to understand &amp; manipulate microbes</a:t>
            </a:r>
          </a:p>
        </p:txBody>
      </p:sp>
      <p:pic>
        <p:nvPicPr>
          <p:cNvPr id="7170" name="Picture 2" descr="Résultat de recherche d'images pour &quot;argument icon&quot;">
            <a:extLst>
              <a:ext uri="{FF2B5EF4-FFF2-40B4-BE49-F238E27FC236}">
                <a16:creationId xmlns:a16="http://schemas.microsoft.com/office/drawing/2014/main" id="{A09DFAA2-99BD-5041-9E3B-31F1DF0124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9440" y="2475994"/>
            <a:ext cx="3402932" cy="24501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E6B9ADB-1BB6-9F44-BCDD-AB65E4683BE1}"/>
              </a:ext>
            </a:extLst>
          </p:cNvPr>
          <p:cNvSpPr txBox="1"/>
          <p:nvPr/>
        </p:nvSpPr>
        <p:spPr>
          <a:xfrm>
            <a:off x="6498389" y="1950814"/>
            <a:ext cx="4305034" cy="461665"/>
          </a:xfrm>
          <a:prstGeom prst="rect">
            <a:avLst/>
          </a:prstGeom>
          <a:noFill/>
        </p:spPr>
        <p:txBody>
          <a:bodyPr wrap="square" rtlCol="0">
            <a:spAutoFit/>
          </a:bodyPr>
          <a:lstStyle/>
          <a:p>
            <a:pPr algn="ctr"/>
            <a:r>
              <a:rPr lang="en-US" sz="2400" b="1" dirty="0"/>
              <a:t>Vivid criticism &amp; ongoing debate</a:t>
            </a:r>
          </a:p>
        </p:txBody>
      </p:sp>
      <p:grpSp>
        <p:nvGrpSpPr>
          <p:cNvPr id="10" name="Group 9">
            <a:extLst>
              <a:ext uri="{FF2B5EF4-FFF2-40B4-BE49-F238E27FC236}">
                <a16:creationId xmlns:a16="http://schemas.microsoft.com/office/drawing/2014/main" id="{E6253802-181C-1049-AA52-2CA7838D0458}"/>
              </a:ext>
            </a:extLst>
          </p:cNvPr>
          <p:cNvGrpSpPr/>
          <p:nvPr/>
        </p:nvGrpSpPr>
        <p:grpSpPr>
          <a:xfrm>
            <a:off x="2279516" y="2772185"/>
            <a:ext cx="2272642" cy="2153920"/>
            <a:chOff x="2279516" y="2772185"/>
            <a:chExt cx="2272642" cy="2153920"/>
          </a:xfrm>
        </p:grpSpPr>
        <p:grpSp>
          <p:nvGrpSpPr>
            <p:cNvPr id="8" name="Group 7">
              <a:extLst>
                <a:ext uri="{FF2B5EF4-FFF2-40B4-BE49-F238E27FC236}">
                  <a16:creationId xmlns:a16="http://schemas.microsoft.com/office/drawing/2014/main" id="{14E01A02-6973-D243-AD15-52C6F0E30403}"/>
                </a:ext>
              </a:extLst>
            </p:cNvPr>
            <p:cNvGrpSpPr/>
            <p:nvPr/>
          </p:nvGrpSpPr>
          <p:grpSpPr>
            <a:xfrm>
              <a:off x="2294823" y="2772185"/>
              <a:ext cx="2257335" cy="2153920"/>
              <a:chOff x="2233863" y="2571286"/>
              <a:chExt cx="2257335" cy="2153920"/>
            </a:xfrm>
          </p:grpSpPr>
          <p:pic>
            <p:nvPicPr>
              <p:cNvPr id="7172" name="Picture 4" descr="Résultat de recherche d'images pour &quot;make sense of icon&quot;">
                <a:extLst>
                  <a:ext uri="{FF2B5EF4-FFF2-40B4-BE49-F238E27FC236}">
                    <a16:creationId xmlns:a16="http://schemas.microsoft.com/office/drawing/2014/main" id="{9028B6E4-9641-F248-9A99-0EC225241D7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8471" b="82471" l="3750" r="95855">
                            <a14:foregroundMark x1="19803" y1="18882" x2="19803" y2="18882"/>
                            <a14:foregroundMark x1="40066" y1="33882" x2="40066" y2="33882"/>
                            <a14:foregroundMark x1="76316" y1="76471" x2="76316" y2="76471"/>
                          </a14:backgroundRemoval>
                        </a14:imgEffect>
                      </a14:imgLayer>
                    </a14:imgProps>
                  </a:ext>
                  <a:ext uri="{28A0092B-C50C-407E-A947-70E740481C1C}">
                    <a14:useLocalDpi xmlns:a14="http://schemas.microsoft.com/office/drawing/2010/main" val="0"/>
                  </a:ext>
                </a:extLst>
              </a:blip>
              <a:srcRect b="13976"/>
              <a:stretch/>
            </p:blipFill>
            <p:spPr bwMode="auto">
              <a:xfrm>
                <a:off x="2251161" y="2571286"/>
                <a:ext cx="2240037" cy="215392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925383D-512B-EB40-97E3-BF23F4F6B2F9}"/>
                  </a:ext>
                </a:extLst>
              </p:cNvPr>
              <p:cNvSpPr/>
              <p:nvPr/>
            </p:nvSpPr>
            <p:spPr>
              <a:xfrm>
                <a:off x="2233863" y="2701040"/>
                <a:ext cx="654599" cy="6888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4" descr="Résultat de recherche d'images pour &quot;bacteria icon&quot;">
              <a:extLst>
                <a:ext uri="{FF2B5EF4-FFF2-40B4-BE49-F238E27FC236}">
                  <a16:creationId xmlns:a16="http://schemas.microsoft.com/office/drawing/2014/main" id="{D20999FE-A863-1C4D-83AB-192CBC2C0C71}"/>
                </a:ext>
              </a:extLst>
            </p:cNvPr>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rot="9789054">
              <a:off x="2279516" y="2969162"/>
              <a:ext cx="725852" cy="72585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35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3AE4F6-9E8C-7743-A329-651F53399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934" y="2108492"/>
            <a:ext cx="4455314" cy="3209515"/>
          </a:xfrm>
          <a:prstGeom prst="rect">
            <a:avLst/>
          </a:prstGeom>
        </p:spPr>
      </p:pic>
      <p:grpSp>
        <p:nvGrpSpPr>
          <p:cNvPr id="8" name="Group 7">
            <a:extLst>
              <a:ext uri="{FF2B5EF4-FFF2-40B4-BE49-F238E27FC236}">
                <a16:creationId xmlns:a16="http://schemas.microsoft.com/office/drawing/2014/main" id="{A8AF8BA1-7865-B546-BF3F-B5F8475A20B5}"/>
              </a:ext>
            </a:extLst>
          </p:cNvPr>
          <p:cNvGrpSpPr/>
          <p:nvPr/>
        </p:nvGrpSpPr>
        <p:grpSpPr>
          <a:xfrm>
            <a:off x="7639941" y="2083675"/>
            <a:ext cx="3463488" cy="3268198"/>
            <a:chOff x="6200104" y="2570117"/>
            <a:chExt cx="2947067" cy="2793788"/>
          </a:xfrm>
        </p:grpSpPr>
        <p:pic>
          <p:nvPicPr>
            <p:cNvPr id="3" name="Picture 2">
              <a:extLst>
                <a:ext uri="{FF2B5EF4-FFF2-40B4-BE49-F238E27FC236}">
                  <a16:creationId xmlns:a16="http://schemas.microsoft.com/office/drawing/2014/main" id="{558BC80F-FBB9-144A-97A0-65AEC564ECC7}"/>
                </a:ext>
              </a:extLst>
            </p:cNvPr>
            <p:cNvPicPr>
              <a:picLocks noChangeAspect="1"/>
            </p:cNvPicPr>
            <p:nvPr/>
          </p:nvPicPr>
          <p:blipFill rotWithShape="1">
            <a:blip r:embed="rId3">
              <a:extLst>
                <a:ext uri="{28A0092B-C50C-407E-A947-70E740481C1C}">
                  <a14:useLocalDpi xmlns:a14="http://schemas.microsoft.com/office/drawing/2010/main" val="0"/>
                </a:ext>
              </a:extLst>
            </a:blip>
            <a:srcRect r="50578"/>
            <a:stretch/>
          </p:blipFill>
          <p:spPr>
            <a:xfrm>
              <a:off x="6200104" y="2638322"/>
              <a:ext cx="2655425" cy="2725583"/>
            </a:xfrm>
            <a:prstGeom prst="rect">
              <a:avLst/>
            </a:prstGeom>
          </p:spPr>
        </p:pic>
        <p:sp>
          <p:nvSpPr>
            <p:cNvPr id="7" name="Rectangle 6">
              <a:extLst>
                <a:ext uri="{FF2B5EF4-FFF2-40B4-BE49-F238E27FC236}">
                  <a16:creationId xmlns:a16="http://schemas.microsoft.com/office/drawing/2014/main" id="{72239B28-67C9-564F-B370-B3C633F488E6}"/>
                </a:ext>
              </a:extLst>
            </p:cNvPr>
            <p:cNvSpPr/>
            <p:nvPr/>
          </p:nvSpPr>
          <p:spPr>
            <a:xfrm>
              <a:off x="6247400" y="2638322"/>
              <a:ext cx="169166" cy="388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8E021BC-9F4C-8645-891C-27C4BD48A5B0}"/>
                </a:ext>
              </a:extLst>
            </p:cNvPr>
            <p:cNvSpPr/>
            <p:nvPr/>
          </p:nvSpPr>
          <p:spPr>
            <a:xfrm>
              <a:off x="8978005" y="2570117"/>
              <a:ext cx="169166" cy="388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48920FF0-BB5B-B648-BBB8-0DA239861083}"/>
              </a:ext>
            </a:extLst>
          </p:cNvPr>
          <p:cNvSpPr txBox="1"/>
          <p:nvPr/>
        </p:nvSpPr>
        <p:spPr>
          <a:xfrm>
            <a:off x="1042934" y="233191"/>
            <a:ext cx="10605629" cy="707886"/>
          </a:xfrm>
          <a:prstGeom prst="rect">
            <a:avLst/>
          </a:prstGeom>
          <a:noFill/>
        </p:spPr>
        <p:txBody>
          <a:bodyPr wrap="square" rtlCol="0">
            <a:spAutoFit/>
          </a:bodyPr>
          <a:lstStyle/>
          <a:p>
            <a:r>
              <a:rPr lang="en-GB" sz="4000" b="1" dirty="0"/>
              <a:t>How to test the </a:t>
            </a:r>
            <a:r>
              <a:rPr lang="en-GB" sz="4000" b="1" i="1" dirty="0"/>
              <a:t>predictive power </a:t>
            </a:r>
            <a:r>
              <a:rPr lang="en-GB" sz="4000" b="1" dirty="0"/>
              <a:t>of relatedness?</a:t>
            </a:r>
          </a:p>
        </p:txBody>
      </p:sp>
      <p:sp>
        <p:nvSpPr>
          <p:cNvPr id="10" name="TextBox 9">
            <a:extLst>
              <a:ext uri="{FF2B5EF4-FFF2-40B4-BE49-F238E27FC236}">
                <a16:creationId xmlns:a16="http://schemas.microsoft.com/office/drawing/2014/main" id="{ED10BDB2-78F9-BB43-BCAE-035A633B6B55}"/>
              </a:ext>
            </a:extLst>
          </p:cNvPr>
          <p:cNvSpPr txBox="1"/>
          <p:nvPr/>
        </p:nvSpPr>
        <p:spPr>
          <a:xfrm>
            <a:off x="2079405" y="1249966"/>
            <a:ext cx="3528912" cy="954107"/>
          </a:xfrm>
          <a:prstGeom prst="rect">
            <a:avLst/>
          </a:prstGeom>
          <a:noFill/>
        </p:spPr>
        <p:txBody>
          <a:bodyPr wrap="square" rtlCol="0">
            <a:spAutoFit/>
          </a:bodyPr>
          <a:lstStyle/>
          <a:p>
            <a:pPr algn="ctr"/>
            <a:r>
              <a:rPr lang="en-US" sz="2800" b="1" dirty="0">
                <a:solidFill>
                  <a:schemeClr val="accent2"/>
                </a:solidFill>
              </a:rPr>
              <a:t>Manipulate relatedness in the lab</a:t>
            </a:r>
          </a:p>
        </p:txBody>
      </p:sp>
      <p:sp>
        <p:nvSpPr>
          <p:cNvPr id="13" name="TextBox 12">
            <a:extLst>
              <a:ext uri="{FF2B5EF4-FFF2-40B4-BE49-F238E27FC236}">
                <a16:creationId xmlns:a16="http://schemas.microsoft.com/office/drawing/2014/main" id="{5937CD9C-F635-A041-B3D8-99DE372B5A86}"/>
              </a:ext>
            </a:extLst>
          </p:cNvPr>
          <p:cNvSpPr txBox="1"/>
          <p:nvPr/>
        </p:nvSpPr>
        <p:spPr>
          <a:xfrm>
            <a:off x="7349019" y="1465409"/>
            <a:ext cx="3528912" cy="523220"/>
          </a:xfrm>
          <a:prstGeom prst="rect">
            <a:avLst/>
          </a:prstGeom>
          <a:noFill/>
        </p:spPr>
        <p:txBody>
          <a:bodyPr wrap="square" rtlCol="0">
            <a:spAutoFit/>
          </a:bodyPr>
          <a:lstStyle/>
          <a:p>
            <a:pPr algn="ctr"/>
            <a:r>
              <a:rPr lang="en-US" sz="2800" b="1" dirty="0">
                <a:solidFill>
                  <a:schemeClr val="accent2"/>
                </a:solidFill>
              </a:rPr>
              <a:t>Comparative analysis</a:t>
            </a:r>
          </a:p>
        </p:txBody>
      </p:sp>
      <p:sp>
        <p:nvSpPr>
          <p:cNvPr id="14" name="TextBox 13">
            <a:extLst>
              <a:ext uri="{FF2B5EF4-FFF2-40B4-BE49-F238E27FC236}">
                <a16:creationId xmlns:a16="http://schemas.microsoft.com/office/drawing/2014/main" id="{88233D64-3544-794E-85B9-02BF6E19B90E}"/>
              </a:ext>
            </a:extLst>
          </p:cNvPr>
          <p:cNvSpPr txBox="1"/>
          <p:nvPr/>
        </p:nvSpPr>
        <p:spPr>
          <a:xfrm>
            <a:off x="1410457" y="5345536"/>
            <a:ext cx="2909454" cy="830997"/>
          </a:xfrm>
          <a:prstGeom prst="rect">
            <a:avLst/>
          </a:prstGeom>
          <a:noFill/>
        </p:spPr>
        <p:txBody>
          <a:bodyPr wrap="square" rtlCol="0">
            <a:spAutoFit/>
          </a:bodyPr>
          <a:lstStyle/>
          <a:p>
            <a:pPr algn="ctr"/>
            <a:r>
              <a:rPr lang="en-US" sz="2400" b="1" i="1" dirty="0"/>
              <a:t>Real world is not that ‘clean’</a:t>
            </a:r>
          </a:p>
        </p:txBody>
      </p:sp>
      <p:sp>
        <p:nvSpPr>
          <p:cNvPr id="15" name="TextBox 14">
            <a:extLst>
              <a:ext uri="{FF2B5EF4-FFF2-40B4-BE49-F238E27FC236}">
                <a16:creationId xmlns:a16="http://schemas.microsoft.com/office/drawing/2014/main" id="{FE29C222-BD1E-784C-BBD8-17AF06C59709}"/>
              </a:ext>
            </a:extLst>
          </p:cNvPr>
          <p:cNvSpPr txBox="1"/>
          <p:nvPr/>
        </p:nvSpPr>
        <p:spPr>
          <a:xfrm>
            <a:off x="7657289" y="5340046"/>
            <a:ext cx="4220659" cy="1200329"/>
          </a:xfrm>
          <a:prstGeom prst="rect">
            <a:avLst/>
          </a:prstGeom>
          <a:noFill/>
        </p:spPr>
        <p:txBody>
          <a:bodyPr wrap="square" rtlCol="0">
            <a:spAutoFit/>
          </a:bodyPr>
          <a:lstStyle/>
          <a:p>
            <a:r>
              <a:rPr lang="en-US" sz="2400" b="1" i="1" dirty="0"/>
              <a:t>Limited number of behavior</a:t>
            </a:r>
          </a:p>
          <a:p>
            <a:r>
              <a:rPr lang="en-US" sz="2400" b="1" i="1" dirty="0"/>
              <a:t>Limited number of species</a:t>
            </a:r>
          </a:p>
          <a:p>
            <a:r>
              <a:rPr lang="en-US" sz="2400" b="1" i="1" dirty="0"/>
              <a:t>Proxy of relatedness</a:t>
            </a:r>
          </a:p>
        </p:txBody>
      </p:sp>
      <p:sp>
        <p:nvSpPr>
          <p:cNvPr id="12" name="TextBox 11">
            <a:extLst>
              <a:ext uri="{FF2B5EF4-FFF2-40B4-BE49-F238E27FC236}">
                <a16:creationId xmlns:a16="http://schemas.microsoft.com/office/drawing/2014/main" id="{2B1C2280-509B-A748-A406-360E4D11C401}"/>
              </a:ext>
            </a:extLst>
          </p:cNvPr>
          <p:cNvSpPr txBox="1"/>
          <p:nvPr/>
        </p:nvSpPr>
        <p:spPr>
          <a:xfrm>
            <a:off x="124224" y="6355709"/>
            <a:ext cx="5779711" cy="369332"/>
          </a:xfrm>
          <a:prstGeom prst="rect">
            <a:avLst/>
          </a:prstGeom>
          <a:noFill/>
        </p:spPr>
        <p:txBody>
          <a:bodyPr wrap="square" rtlCol="0">
            <a:spAutoFit/>
          </a:bodyPr>
          <a:lstStyle/>
          <a:p>
            <a:r>
              <a:rPr lang="en-US" dirty="0">
                <a:solidFill>
                  <a:schemeClr val="bg1">
                    <a:lumMod val="50000"/>
                  </a:schemeClr>
                </a:solidFill>
              </a:rPr>
              <a:t>Griffin </a:t>
            </a:r>
            <a:r>
              <a:rPr lang="en-US" i="1" dirty="0">
                <a:solidFill>
                  <a:schemeClr val="bg1">
                    <a:lumMod val="50000"/>
                  </a:schemeClr>
                </a:solidFill>
              </a:rPr>
              <a:t>et al.</a:t>
            </a:r>
            <a:r>
              <a:rPr lang="en-US" dirty="0">
                <a:solidFill>
                  <a:schemeClr val="bg1">
                    <a:lumMod val="50000"/>
                  </a:schemeClr>
                </a:solidFill>
              </a:rPr>
              <a:t> 2004; Cornwallis </a:t>
            </a:r>
            <a:r>
              <a:rPr lang="en-US" i="1" dirty="0">
                <a:solidFill>
                  <a:schemeClr val="bg1">
                    <a:lumMod val="50000"/>
                  </a:schemeClr>
                </a:solidFill>
              </a:rPr>
              <a:t>et al.</a:t>
            </a:r>
            <a:r>
              <a:rPr lang="en-US" dirty="0">
                <a:solidFill>
                  <a:schemeClr val="bg1">
                    <a:lumMod val="50000"/>
                  </a:schemeClr>
                </a:solidFill>
              </a:rPr>
              <a:t> 2010</a:t>
            </a:r>
          </a:p>
        </p:txBody>
      </p:sp>
      <p:sp>
        <p:nvSpPr>
          <p:cNvPr id="16" name="Rectangle 15">
            <a:extLst>
              <a:ext uri="{FF2B5EF4-FFF2-40B4-BE49-F238E27FC236}">
                <a16:creationId xmlns:a16="http://schemas.microsoft.com/office/drawing/2014/main" id="{F5CA62AE-A5F4-2A48-9B18-AF6AC4F77879}"/>
              </a:ext>
            </a:extLst>
          </p:cNvPr>
          <p:cNvSpPr/>
          <p:nvPr/>
        </p:nvSpPr>
        <p:spPr>
          <a:xfrm>
            <a:off x="1042934" y="2452528"/>
            <a:ext cx="4491643" cy="2899345"/>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3AD27A6-522D-8C4C-A2F5-D5056F6D7D93}"/>
              </a:ext>
            </a:extLst>
          </p:cNvPr>
          <p:cNvSpPr/>
          <p:nvPr/>
        </p:nvSpPr>
        <p:spPr>
          <a:xfrm>
            <a:off x="1042934" y="1477872"/>
            <a:ext cx="1190416" cy="1067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Résultat de recherche d'images pour &quot;experiment in the lab icon&quot;">
            <a:extLst>
              <a:ext uri="{FF2B5EF4-FFF2-40B4-BE49-F238E27FC236}">
                <a16:creationId xmlns:a16="http://schemas.microsoft.com/office/drawing/2014/main" id="{911D8B53-C971-2043-BB84-3F34D71A78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249" y="1258193"/>
            <a:ext cx="1190416" cy="1092264"/>
          </a:xfrm>
          <a:prstGeom prst="rect">
            <a:avLst/>
          </a:prstGeom>
          <a:ln w="57150">
            <a:solidFill>
              <a:schemeClr val="tx1"/>
            </a:solidFill>
          </a:ln>
          <a:effectLst>
            <a:outerShdw blurRad="292100" dist="139700" dir="2700000" algn="tl" rotWithShape="0">
              <a:srgbClr val="333333">
                <a:alpha val="65000"/>
              </a:srgbClr>
            </a:outerShdw>
          </a:effectLst>
        </p:spPr>
      </p:pic>
      <p:sp>
        <p:nvSpPr>
          <p:cNvPr id="18" name="Rectangle 17">
            <a:extLst>
              <a:ext uri="{FF2B5EF4-FFF2-40B4-BE49-F238E27FC236}">
                <a16:creationId xmlns:a16="http://schemas.microsoft.com/office/drawing/2014/main" id="{07517612-5FB2-834D-82B7-27BA7CA5FBB5}"/>
              </a:ext>
            </a:extLst>
          </p:cNvPr>
          <p:cNvSpPr/>
          <p:nvPr/>
        </p:nvSpPr>
        <p:spPr>
          <a:xfrm>
            <a:off x="6309211" y="2278404"/>
            <a:ext cx="5491660" cy="3061054"/>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36E6F8D-AD9A-9741-BBD2-EA78FA3A295F}"/>
              </a:ext>
            </a:extLst>
          </p:cNvPr>
          <p:cNvPicPr>
            <a:picLocks noChangeAspect="1"/>
          </p:cNvPicPr>
          <p:nvPr/>
        </p:nvPicPr>
        <p:blipFill>
          <a:blip r:embed="rId5"/>
          <a:stretch>
            <a:fillRect/>
          </a:stretch>
        </p:blipFill>
        <p:spPr>
          <a:xfrm>
            <a:off x="6135311" y="1239355"/>
            <a:ext cx="1179364" cy="1129940"/>
          </a:xfrm>
          <a:prstGeom prst="rect">
            <a:avLst/>
          </a:prstGeom>
          <a:ln w="57150">
            <a:solidFill>
              <a:schemeClr val="tx1"/>
            </a:solid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C3E51FF4-17A5-A14E-A8AF-14CCA5B0E35A}"/>
              </a:ext>
            </a:extLst>
          </p:cNvPr>
          <p:cNvSpPr txBox="1"/>
          <p:nvPr/>
        </p:nvSpPr>
        <p:spPr>
          <a:xfrm rot="20745192">
            <a:off x="7469634" y="2746626"/>
            <a:ext cx="3960937" cy="1754326"/>
          </a:xfrm>
          <a:prstGeom prst="rect">
            <a:avLst/>
          </a:prstGeom>
          <a:noFill/>
        </p:spPr>
        <p:txBody>
          <a:bodyPr wrap="square" rtlCol="0">
            <a:spAutoFit/>
          </a:bodyPr>
          <a:lstStyle/>
          <a:p>
            <a:pPr algn="ctr"/>
            <a:r>
              <a:rPr lang="en-US" sz="5400" dirty="0">
                <a:latin typeface="Cooper Black" panose="0208090404030B020404" pitchFamily="18" charset="77"/>
              </a:rPr>
              <a:t>Do it in microbes!</a:t>
            </a:r>
          </a:p>
        </p:txBody>
      </p:sp>
      <p:pic>
        <p:nvPicPr>
          <p:cNvPr id="4100" name="Picture 4" descr="Résultat de recherche d'images pour &quot;icon check&quot;">
            <a:extLst>
              <a:ext uri="{FF2B5EF4-FFF2-40B4-BE49-F238E27FC236}">
                <a16:creationId xmlns:a16="http://schemas.microsoft.com/office/drawing/2014/main" id="{37CF3BF1-F614-E245-BD71-B027BD12539A}"/>
              </a:ext>
            </a:extLst>
          </p:cNvPr>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377189">
            <a:off x="10937164" y="5490677"/>
            <a:ext cx="1058768" cy="1058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14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animBg="1"/>
      <p:bldP spid="18" grpId="0" animBg="1"/>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2116D2D8-2425-4659-BE32-3F53C2E75AB1}"/>
              </a:ext>
            </a:extLst>
          </p:cNvPr>
          <p:cNvSpPr txBox="1"/>
          <p:nvPr/>
        </p:nvSpPr>
        <p:spPr>
          <a:xfrm>
            <a:off x="1128162" y="165129"/>
            <a:ext cx="11055563" cy="707886"/>
          </a:xfrm>
          <a:prstGeom prst="rect">
            <a:avLst/>
          </a:prstGeom>
          <a:noFill/>
        </p:spPr>
        <p:txBody>
          <a:bodyPr wrap="square" rtlCol="0">
            <a:spAutoFit/>
          </a:bodyPr>
          <a:lstStyle/>
          <a:p>
            <a:r>
              <a:rPr lang="en-GB" sz="4000" b="1" dirty="0"/>
              <a:t>Carry out a comparative analysis in gut microbes</a:t>
            </a:r>
          </a:p>
        </p:txBody>
      </p:sp>
    </p:spTree>
    <p:extLst>
      <p:ext uri="{BB962C8B-B14F-4D97-AF65-F5344CB8AC3E}">
        <p14:creationId xmlns:p14="http://schemas.microsoft.com/office/powerpoint/2010/main" val="1079341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2116D2D8-2425-4659-BE32-3F53C2E75AB1}"/>
              </a:ext>
            </a:extLst>
          </p:cNvPr>
          <p:cNvSpPr txBox="1"/>
          <p:nvPr/>
        </p:nvSpPr>
        <p:spPr>
          <a:xfrm>
            <a:off x="1128162" y="165129"/>
            <a:ext cx="11055563" cy="707886"/>
          </a:xfrm>
          <a:prstGeom prst="rect">
            <a:avLst/>
          </a:prstGeom>
          <a:noFill/>
        </p:spPr>
        <p:txBody>
          <a:bodyPr wrap="square" rtlCol="0">
            <a:spAutoFit/>
          </a:bodyPr>
          <a:lstStyle/>
          <a:p>
            <a:r>
              <a:rPr lang="en-GB" sz="4000" b="1" dirty="0"/>
              <a:t>Carry out a comparative analysis in gut microbes</a:t>
            </a:r>
          </a:p>
        </p:txBody>
      </p:sp>
      <p:sp>
        <p:nvSpPr>
          <p:cNvPr id="28" name="Rectangle 27">
            <a:extLst>
              <a:ext uri="{FF2B5EF4-FFF2-40B4-BE49-F238E27FC236}">
                <a16:creationId xmlns:a16="http://schemas.microsoft.com/office/drawing/2014/main" id="{FD5F9647-D10D-994F-86CF-FBA21157D2E3}"/>
              </a:ext>
            </a:extLst>
          </p:cNvPr>
          <p:cNvSpPr/>
          <p:nvPr/>
        </p:nvSpPr>
        <p:spPr>
          <a:xfrm>
            <a:off x="6090523" y="3047246"/>
            <a:ext cx="1896983" cy="1200329"/>
          </a:xfrm>
          <a:prstGeom prst="rect">
            <a:avLst/>
          </a:prstGeom>
        </p:spPr>
        <p:txBody>
          <a:bodyPr wrap="square">
            <a:spAutoFit/>
          </a:bodyPr>
          <a:lstStyle/>
          <a:p>
            <a:pPr algn="ctr"/>
            <a:r>
              <a:rPr lang="en-GB" sz="2400" b="1" dirty="0"/>
              <a:t>Social behaviour</a:t>
            </a:r>
          </a:p>
          <a:p>
            <a:pPr algn="ctr"/>
            <a:endParaRPr lang="en-GB" sz="2400" b="1" dirty="0"/>
          </a:p>
        </p:txBody>
      </p:sp>
      <p:cxnSp>
        <p:nvCxnSpPr>
          <p:cNvPr id="29" name="Straight Arrow Connector 28">
            <a:extLst>
              <a:ext uri="{FF2B5EF4-FFF2-40B4-BE49-F238E27FC236}">
                <a16:creationId xmlns:a16="http://schemas.microsoft.com/office/drawing/2014/main" id="{FE34E7F0-E688-0A40-A2C2-25AA347C1205}"/>
              </a:ext>
            </a:extLst>
          </p:cNvPr>
          <p:cNvCxnSpPr/>
          <p:nvPr/>
        </p:nvCxnSpPr>
        <p:spPr>
          <a:xfrm>
            <a:off x="3770142" y="2910884"/>
            <a:ext cx="1350498"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82DCFED-7AA8-9344-8D9F-74F04884AED3}"/>
              </a:ext>
            </a:extLst>
          </p:cNvPr>
          <p:cNvSpPr txBox="1"/>
          <p:nvPr/>
        </p:nvSpPr>
        <p:spPr>
          <a:xfrm>
            <a:off x="328965" y="4737382"/>
            <a:ext cx="3053710" cy="461665"/>
          </a:xfrm>
          <a:prstGeom prst="rect">
            <a:avLst/>
          </a:prstGeom>
          <a:noFill/>
        </p:spPr>
        <p:txBody>
          <a:bodyPr wrap="square" rtlCol="0">
            <a:spAutoFit/>
          </a:bodyPr>
          <a:lstStyle/>
          <a:p>
            <a:pPr algn="ctr"/>
            <a:r>
              <a:rPr lang="fr-FR" sz="2400" b="1" dirty="0"/>
              <a:t>‘Real world’ data:</a:t>
            </a:r>
            <a:endParaRPr lang="en-GB" sz="2400" b="1" dirty="0"/>
          </a:p>
        </p:txBody>
      </p:sp>
      <p:sp>
        <p:nvSpPr>
          <p:cNvPr id="10" name="Rectangle 9">
            <a:extLst>
              <a:ext uri="{FF2B5EF4-FFF2-40B4-BE49-F238E27FC236}">
                <a16:creationId xmlns:a16="http://schemas.microsoft.com/office/drawing/2014/main" id="{7C7CBAAB-6BFA-404A-ACE8-8BF923964BFD}"/>
              </a:ext>
            </a:extLst>
          </p:cNvPr>
          <p:cNvSpPr/>
          <p:nvPr/>
        </p:nvSpPr>
        <p:spPr>
          <a:xfrm>
            <a:off x="8190410" y="2018484"/>
            <a:ext cx="152400" cy="4053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5D4A1B3E-C21E-496D-8E19-45C369FE64AF}"/>
              </a:ext>
            </a:extLst>
          </p:cNvPr>
          <p:cNvPicPr>
            <a:picLocks noChangeAspect="1"/>
          </p:cNvPicPr>
          <p:nvPr/>
        </p:nvPicPr>
        <p:blipFill>
          <a:blip r:embed="rId3"/>
          <a:stretch>
            <a:fillRect/>
          </a:stretch>
        </p:blipFill>
        <p:spPr>
          <a:xfrm>
            <a:off x="1966773" y="5737396"/>
            <a:ext cx="1334762" cy="700420"/>
          </a:xfrm>
          <a:prstGeom prst="rect">
            <a:avLst/>
          </a:prstGeom>
        </p:spPr>
      </p:pic>
      <p:sp>
        <p:nvSpPr>
          <p:cNvPr id="33" name="TextBox 32">
            <a:extLst>
              <a:ext uri="{FF2B5EF4-FFF2-40B4-BE49-F238E27FC236}">
                <a16:creationId xmlns:a16="http://schemas.microsoft.com/office/drawing/2014/main" id="{BD428128-7E83-4AF9-9B19-DA82940631CF}"/>
              </a:ext>
            </a:extLst>
          </p:cNvPr>
          <p:cNvSpPr txBox="1"/>
          <p:nvPr/>
        </p:nvSpPr>
        <p:spPr>
          <a:xfrm>
            <a:off x="0" y="5155860"/>
            <a:ext cx="3711641" cy="461665"/>
          </a:xfrm>
          <a:prstGeom prst="rect">
            <a:avLst/>
          </a:prstGeom>
          <a:noFill/>
        </p:spPr>
        <p:txBody>
          <a:bodyPr wrap="square" rtlCol="0">
            <a:spAutoFit/>
          </a:bodyPr>
          <a:lstStyle/>
          <a:p>
            <a:pPr algn="ctr"/>
            <a:r>
              <a:rPr lang="en-GB" sz="2400" b="1" dirty="0"/>
              <a:t>Human gut metagenomes</a:t>
            </a:r>
          </a:p>
        </p:txBody>
      </p:sp>
      <p:pic>
        <p:nvPicPr>
          <p:cNvPr id="34" name="Picture 33">
            <a:extLst>
              <a:ext uri="{FF2B5EF4-FFF2-40B4-BE49-F238E27FC236}">
                <a16:creationId xmlns:a16="http://schemas.microsoft.com/office/drawing/2014/main" id="{A9B26B6F-3EBC-4F3B-A1C5-0E1CF03426F8}"/>
              </a:ext>
            </a:extLst>
          </p:cNvPr>
          <p:cNvPicPr>
            <a:picLocks noChangeAspect="1"/>
          </p:cNvPicPr>
          <p:nvPr/>
        </p:nvPicPr>
        <p:blipFill>
          <a:blip r:embed="rId4"/>
          <a:stretch>
            <a:fillRect/>
          </a:stretch>
        </p:blipFill>
        <p:spPr>
          <a:xfrm>
            <a:off x="497618" y="5764678"/>
            <a:ext cx="1020374" cy="718380"/>
          </a:xfrm>
          <a:prstGeom prst="rect">
            <a:avLst/>
          </a:prstGeom>
        </p:spPr>
      </p:pic>
      <p:grpSp>
        <p:nvGrpSpPr>
          <p:cNvPr id="20" name="Group 19"/>
          <p:cNvGrpSpPr/>
          <p:nvPr/>
        </p:nvGrpSpPr>
        <p:grpSpPr>
          <a:xfrm>
            <a:off x="280071" y="1273340"/>
            <a:ext cx="3232306" cy="3275087"/>
            <a:chOff x="65536" y="419213"/>
            <a:chExt cx="4876800" cy="5146564"/>
          </a:xfrm>
        </p:grpSpPr>
        <p:grpSp>
          <p:nvGrpSpPr>
            <p:cNvPr id="22" name="Group 21"/>
            <p:cNvGrpSpPr/>
            <p:nvPr/>
          </p:nvGrpSpPr>
          <p:grpSpPr>
            <a:xfrm>
              <a:off x="65536" y="419213"/>
              <a:ext cx="4876800" cy="5146564"/>
              <a:chOff x="2542036" y="2457563"/>
              <a:chExt cx="4876800" cy="5146564"/>
            </a:xfrm>
          </p:grpSpPr>
          <p:pic>
            <p:nvPicPr>
              <p:cNvPr id="25" name="Picture 6" descr="RÃ©sultat de recherche d'images pour &quot;human silhouette icon arms up&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2036" y="2727326"/>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35"/>
              <p:cNvSpPr/>
              <p:nvPr/>
            </p:nvSpPr>
            <p:spPr>
              <a:xfrm>
                <a:off x="4850001" y="2839668"/>
                <a:ext cx="257175" cy="471487"/>
              </a:xfrm>
              <a:custGeom>
                <a:avLst/>
                <a:gdLst>
                  <a:gd name="connsiteX0" fmla="*/ 0 w 257175"/>
                  <a:gd name="connsiteY0" fmla="*/ 471487 h 471487"/>
                  <a:gd name="connsiteX1" fmla="*/ 95250 w 257175"/>
                  <a:gd name="connsiteY1" fmla="*/ 0 h 471487"/>
                  <a:gd name="connsiteX2" fmla="*/ 152400 w 257175"/>
                  <a:gd name="connsiteY2" fmla="*/ 9525 h 471487"/>
                  <a:gd name="connsiteX3" fmla="*/ 242887 w 257175"/>
                  <a:gd name="connsiteY3" fmla="*/ 471487 h 471487"/>
                  <a:gd name="connsiteX4" fmla="*/ 257175 w 257175"/>
                  <a:gd name="connsiteY4" fmla="*/ 461962 h 471487"/>
                  <a:gd name="connsiteX0" fmla="*/ 0 w 257175"/>
                  <a:gd name="connsiteY0" fmla="*/ 471487 h 471487"/>
                  <a:gd name="connsiteX1" fmla="*/ 95250 w 257175"/>
                  <a:gd name="connsiteY1" fmla="*/ 0 h 471487"/>
                  <a:gd name="connsiteX2" fmla="*/ 154781 w 257175"/>
                  <a:gd name="connsiteY2" fmla="*/ 2382 h 471487"/>
                  <a:gd name="connsiteX3" fmla="*/ 242887 w 257175"/>
                  <a:gd name="connsiteY3" fmla="*/ 471487 h 471487"/>
                  <a:gd name="connsiteX4" fmla="*/ 257175 w 257175"/>
                  <a:gd name="connsiteY4" fmla="*/ 461962 h 471487"/>
                  <a:gd name="connsiteX0" fmla="*/ 0 w 257175"/>
                  <a:gd name="connsiteY0" fmla="*/ 473867 h 473867"/>
                  <a:gd name="connsiteX1" fmla="*/ 95250 w 257175"/>
                  <a:gd name="connsiteY1" fmla="*/ 2380 h 473867"/>
                  <a:gd name="connsiteX2" fmla="*/ 154781 w 257175"/>
                  <a:gd name="connsiteY2" fmla="*/ 0 h 473867"/>
                  <a:gd name="connsiteX3" fmla="*/ 242887 w 257175"/>
                  <a:gd name="connsiteY3" fmla="*/ 473867 h 473867"/>
                  <a:gd name="connsiteX4" fmla="*/ 257175 w 257175"/>
                  <a:gd name="connsiteY4" fmla="*/ 464342 h 473867"/>
                  <a:gd name="connsiteX0" fmla="*/ 0 w 257175"/>
                  <a:gd name="connsiteY0" fmla="*/ 471487 h 471487"/>
                  <a:gd name="connsiteX1" fmla="*/ 95250 w 257175"/>
                  <a:gd name="connsiteY1" fmla="*/ 0 h 471487"/>
                  <a:gd name="connsiteX2" fmla="*/ 154781 w 257175"/>
                  <a:gd name="connsiteY2" fmla="*/ 1 h 471487"/>
                  <a:gd name="connsiteX3" fmla="*/ 242887 w 257175"/>
                  <a:gd name="connsiteY3" fmla="*/ 471487 h 471487"/>
                  <a:gd name="connsiteX4" fmla="*/ 257175 w 257175"/>
                  <a:gd name="connsiteY4" fmla="*/ 461962 h 471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471487">
                    <a:moveTo>
                      <a:pt x="0" y="471487"/>
                    </a:moveTo>
                    <a:lnTo>
                      <a:pt x="95250" y="0"/>
                    </a:lnTo>
                    <a:lnTo>
                      <a:pt x="154781" y="1"/>
                    </a:lnTo>
                    <a:lnTo>
                      <a:pt x="242887" y="471487"/>
                    </a:lnTo>
                    <a:lnTo>
                      <a:pt x="257175" y="461962"/>
                    </a:lnTo>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36"/>
              <p:cNvSpPr/>
              <p:nvPr/>
            </p:nvSpPr>
            <p:spPr>
              <a:xfrm rot="20659733">
                <a:off x="5306025" y="3418953"/>
                <a:ext cx="77408" cy="164991"/>
              </a:xfrm>
              <a:custGeom>
                <a:avLst/>
                <a:gdLst>
                  <a:gd name="connsiteX0" fmla="*/ 0 w 373856"/>
                  <a:gd name="connsiteY0" fmla="*/ 1069181 h 1069181"/>
                  <a:gd name="connsiteX1" fmla="*/ 73819 w 373856"/>
                  <a:gd name="connsiteY1" fmla="*/ 1064419 h 1069181"/>
                  <a:gd name="connsiteX2" fmla="*/ 188119 w 373856"/>
                  <a:gd name="connsiteY2" fmla="*/ 952500 h 1069181"/>
                  <a:gd name="connsiteX3" fmla="*/ 216694 w 373856"/>
                  <a:gd name="connsiteY3" fmla="*/ 871538 h 1069181"/>
                  <a:gd name="connsiteX4" fmla="*/ 214312 w 373856"/>
                  <a:gd name="connsiteY4" fmla="*/ 807244 h 1069181"/>
                  <a:gd name="connsiteX5" fmla="*/ 280987 w 373856"/>
                  <a:gd name="connsiteY5" fmla="*/ 752475 h 1069181"/>
                  <a:gd name="connsiteX6" fmla="*/ 338137 w 373856"/>
                  <a:gd name="connsiteY6" fmla="*/ 654844 h 1069181"/>
                  <a:gd name="connsiteX7" fmla="*/ 347662 w 373856"/>
                  <a:gd name="connsiteY7" fmla="*/ 557213 h 1069181"/>
                  <a:gd name="connsiteX8" fmla="*/ 373856 w 373856"/>
                  <a:gd name="connsiteY8" fmla="*/ 431006 h 1069181"/>
                  <a:gd name="connsiteX9" fmla="*/ 371475 w 373856"/>
                  <a:gd name="connsiteY9" fmla="*/ 347663 h 1069181"/>
                  <a:gd name="connsiteX10" fmla="*/ 352425 w 373856"/>
                  <a:gd name="connsiteY10" fmla="*/ 259556 h 1069181"/>
                  <a:gd name="connsiteX11" fmla="*/ 321469 w 373856"/>
                  <a:gd name="connsiteY11" fmla="*/ 180975 h 1069181"/>
                  <a:gd name="connsiteX12" fmla="*/ 283369 w 373856"/>
                  <a:gd name="connsiteY12" fmla="*/ 114300 h 1069181"/>
                  <a:gd name="connsiteX13" fmla="*/ 209550 w 373856"/>
                  <a:gd name="connsiteY13" fmla="*/ 64294 h 1069181"/>
                  <a:gd name="connsiteX14" fmla="*/ 169069 w 373856"/>
                  <a:gd name="connsiteY14" fmla="*/ 33338 h 1069181"/>
                  <a:gd name="connsiteX15" fmla="*/ 90487 w 373856"/>
                  <a:gd name="connsiteY15" fmla="*/ 23813 h 1069181"/>
                  <a:gd name="connsiteX16" fmla="*/ 30956 w 373856"/>
                  <a:gd name="connsiteY16" fmla="*/ 28575 h 1069181"/>
                  <a:gd name="connsiteX17" fmla="*/ 23812 w 373856"/>
                  <a:gd name="connsiteY17" fmla="*/ 11906 h 1069181"/>
                  <a:gd name="connsiteX18" fmla="*/ 21431 w 373856"/>
                  <a:gd name="connsiteY18" fmla="*/ 0 h 1069181"/>
                  <a:gd name="connsiteX19" fmla="*/ 0 w 373856"/>
                  <a:gd name="connsiteY19" fmla="*/ 1069181 h 1069181"/>
                  <a:gd name="connsiteX0" fmla="*/ 0 w 373856"/>
                  <a:gd name="connsiteY0" fmla="*/ 1069181 h 1069181"/>
                  <a:gd name="connsiteX1" fmla="*/ 102394 w 373856"/>
                  <a:gd name="connsiteY1" fmla="*/ 1047750 h 1069181"/>
                  <a:gd name="connsiteX2" fmla="*/ 188119 w 373856"/>
                  <a:gd name="connsiteY2" fmla="*/ 952500 h 1069181"/>
                  <a:gd name="connsiteX3" fmla="*/ 216694 w 373856"/>
                  <a:gd name="connsiteY3" fmla="*/ 871538 h 1069181"/>
                  <a:gd name="connsiteX4" fmla="*/ 214312 w 373856"/>
                  <a:gd name="connsiteY4" fmla="*/ 807244 h 1069181"/>
                  <a:gd name="connsiteX5" fmla="*/ 280987 w 373856"/>
                  <a:gd name="connsiteY5" fmla="*/ 752475 h 1069181"/>
                  <a:gd name="connsiteX6" fmla="*/ 338137 w 373856"/>
                  <a:gd name="connsiteY6" fmla="*/ 654844 h 1069181"/>
                  <a:gd name="connsiteX7" fmla="*/ 347662 w 373856"/>
                  <a:gd name="connsiteY7" fmla="*/ 557213 h 1069181"/>
                  <a:gd name="connsiteX8" fmla="*/ 373856 w 373856"/>
                  <a:gd name="connsiteY8" fmla="*/ 431006 h 1069181"/>
                  <a:gd name="connsiteX9" fmla="*/ 371475 w 373856"/>
                  <a:gd name="connsiteY9" fmla="*/ 347663 h 1069181"/>
                  <a:gd name="connsiteX10" fmla="*/ 352425 w 373856"/>
                  <a:gd name="connsiteY10" fmla="*/ 259556 h 1069181"/>
                  <a:gd name="connsiteX11" fmla="*/ 321469 w 373856"/>
                  <a:gd name="connsiteY11" fmla="*/ 180975 h 1069181"/>
                  <a:gd name="connsiteX12" fmla="*/ 283369 w 373856"/>
                  <a:gd name="connsiteY12" fmla="*/ 114300 h 1069181"/>
                  <a:gd name="connsiteX13" fmla="*/ 209550 w 373856"/>
                  <a:gd name="connsiteY13" fmla="*/ 64294 h 1069181"/>
                  <a:gd name="connsiteX14" fmla="*/ 169069 w 373856"/>
                  <a:gd name="connsiteY14" fmla="*/ 33338 h 1069181"/>
                  <a:gd name="connsiteX15" fmla="*/ 90487 w 373856"/>
                  <a:gd name="connsiteY15" fmla="*/ 23813 h 1069181"/>
                  <a:gd name="connsiteX16" fmla="*/ 30956 w 373856"/>
                  <a:gd name="connsiteY16" fmla="*/ 28575 h 1069181"/>
                  <a:gd name="connsiteX17" fmla="*/ 23812 w 373856"/>
                  <a:gd name="connsiteY17" fmla="*/ 11906 h 1069181"/>
                  <a:gd name="connsiteX18" fmla="*/ 21431 w 373856"/>
                  <a:gd name="connsiteY18" fmla="*/ 0 h 1069181"/>
                  <a:gd name="connsiteX19" fmla="*/ 0 w 373856"/>
                  <a:gd name="connsiteY19" fmla="*/ 1069181 h 1069181"/>
                  <a:gd name="connsiteX0" fmla="*/ 0 w 373856"/>
                  <a:gd name="connsiteY0" fmla="*/ 1069181 h 1069181"/>
                  <a:gd name="connsiteX1" fmla="*/ 102394 w 373856"/>
                  <a:gd name="connsiteY1" fmla="*/ 1047750 h 1069181"/>
                  <a:gd name="connsiteX2" fmla="*/ 188119 w 373856"/>
                  <a:gd name="connsiteY2" fmla="*/ 952500 h 1069181"/>
                  <a:gd name="connsiteX3" fmla="*/ 216694 w 373856"/>
                  <a:gd name="connsiteY3" fmla="*/ 871538 h 1069181"/>
                  <a:gd name="connsiteX4" fmla="*/ 214312 w 373856"/>
                  <a:gd name="connsiteY4" fmla="*/ 807244 h 1069181"/>
                  <a:gd name="connsiteX5" fmla="*/ 280987 w 373856"/>
                  <a:gd name="connsiteY5" fmla="*/ 752475 h 1069181"/>
                  <a:gd name="connsiteX6" fmla="*/ 335755 w 373856"/>
                  <a:gd name="connsiteY6" fmla="*/ 652463 h 1069181"/>
                  <a:gd name="connsiteX7" fmla="*/ 347662 w 373856"/>
                  <a:gd name="connsiteY7" fmla="*/ 557213 h 1069181"/>
                  <a:gd name="connsiteX8" fmla="*/ 373856 w 373856"/>
                  <a:gd name="connsiteY8" fmla="*/ 431006 h 1069181"/>
                  <a:gd name="connsiteX9" fmla="*/ 371475 w 373856"/>
                  <a:gd name="connsiteY9" fmla="*/ 347663 h 1069181"/>
                  <a:gd name="connsiteX10" fmla="*/ 352425 w 373856"/>
                  <a:gd name="connsiteY10" fmla="*/ 259556 h 1069181"/>
                  <a:gd name="connsiteX11" fmla="*/ 321469 w 373856"/>
                  <a:gd name="connsiteY11" fmla="*/ 180975 h 1069181"/>
                  <a:gd name="connsiteX12" fmla="*/ 283369 w 373856"/>
                  <a:gd name="connsiteY12" fmla="*/ 114300 h 1069181"/>
                  <a:gd name="connsiteX13" fmla="*/ 209550 w 373856"/>
                  <a:gd name="connsiteY13" fmla="*/ 64294 h 1069181"/>
                  <a:gd name="connsiteX14" fmla="*/ 169069 w 373856"/>
                  <a:gd name="connsiteY14" fmla="*/ 33338 h 1069181"/>
                  <a:gd name="connsiteX15" fmla="*/ 90487 w 373856"/>
                  <a:gd name="connsiteY15" fmla="*/ 23813 h 1069181"/>
                  <a:gd name="connsiteX16" fmla="*/ 30956 w 373856"/>
                  <a:gd name="connsiteY16" fmla="*/ 28575 h 1069181"/>
                  <a:gd name="connsiteX17" fmla="*/ 23812 w 373856"/>
                  <a:gd name="connsiteY17" fmla="*/ 11906 h 1069181"/>
                  <a:gd name="connsiteX18" fmla="*/ 21431 w 373856"/>
                  <a:gd name="connsiteY18" fmla="*/ 0 h 1069181"/>
                  <a:gd name="connsiteX19" fmla="*/ 0 w 373856"/>
                  <a:gd name="connsiteY19" fmla="*/ 1069181 h 1069181"/>
                  <a:gd name="connsiteX0" fmla="*/ 0 w 373856"/>
                  <a:gd name="connsiteY0" fmla="*/ 1069181 h 1069181"/>
                  <a:gd name="connsiteX1" fmla="*/ 102394 w 373856"/>
                  <a:gd name="connsiteY1" fmla="*/ 1047750 h 1069181"/>
                  <a:gd name="connsiteX2" fmla="*/ 188119 w 373856"/>
                  <a:gd name="connsiteY2" fmla="*/ 952500 h 1069181"/>
                  <a:gd name="connsiteX3" fmla="*/ 216694 w 373856"/>
                  <a:gd name="connsiteY3" fmla="*/ 871538 h 1069181"/>
                  <a:gd name="connsiteX4" fmla="*/ 214312 w 373856"/>
                  <a:gd name="connsiteY4" fmla="*/ 807244 h 1069181"/>
                  <a:gd name="connsiteX5" fmla="*/ 280987 w 373856"/>
                  <a:gd name="connsiteY5" fmla="*/ 752475 h 1069181"/>
                  <a:gd name="connsiteX6" fmla="*/ 335755 w 373856"/>
                  <a:gd name="connsiteY6" fmla="*/ 652463 h 1069181"/>
                  <a:gd name="connsiteX7" fmla="*/ 347662 w 373856"/>
                  <a:gd name="connsiteY7" fmla="*/ 557213 h 1069181"/>
                  <a:gd name="connsiteX8" fmla="*/ 373856 w 373856"/>
                  <a:gd name="connsiteY8" fmla="*/ 431006 h 1069181"/>
                  <a:gd name="connsiteX9" fmla="*/ 371475 w 373856"/>
                  <a:gd name="connsiteY9" fmla="*/ 347663 h 1069181"/>
                  <a:gd name="connsiteX10" fmla="*/ 352425 w 373856"/>
                  <a:gd name="connsiteY10" fmla="*/ 259556 h 1069181"/>
                  <a:gd name="connsiteX11" fmla="*/ 321469 w 373856"/>
                  <a:gd name="connsiteY11" fmla="*/ 180975 h 1069181"/>
                  <a:gd name="connsiteX12" fmla="*/ 283369 w 373856"/>
                  <a:gd name="connsiteY12" fmla="*/ 114300 h 1069181"/>
                  <a:gd name="connsiteX13" fmla="*/ 221456 w 373856"/>
                  <a:gd name="connsiteY13" fmla="*/ 61913 h 1069181"/>
                  <a:gd name="connsiteX14" fmla="*/ 169069 w 373856"/>
                  <a:gd name="connsiteY14" fmla="*/ 33338 h 1069181"/>
                  <a:gd name="connsiteX15" fmla="*/ 90487 w 373856"/>
                  <a:gd name="connsiteY15" fmla="*/ 23813 h 1069181"/>
                  <a:gd name="connsiteX16" fmla="*/ 30956 w 373856"/>
                  <a:gd name="connsiteY16" fmla="*/ 28575 h 1069181"/>
                  <a:gd name="connsiteX17" fmla="*/ 23812 w 373856"/>
                  <a:gd name="connsiteY17" fmla="*/ 11906 h 1069181"/>
                  <a:gd name="connsiteX18" fmla="*/ 21431 w 373856"/>
                  <a:gd name="connsiteY18" fmla="*/ 0 h 1069181"/>
                  <a:gd name="connsiteX19" fmla="*/ 0 w 373856"/>
                  <a:gd name="connsiteY19" fmla="*/ 1069181 h 1069181"/>
                  <a:gd name="connsiteX0" fmla="*/ 0 w 373856"/>
                  <a:gd name="connsiteY0" fmla="*/ 1069181 h 1069181"/>
                  <a:gd name="connsiteX1" fmla="*/ 102394 w 373856"/>
                  <a:gd name="connsiteY1" fmla="*/ 1047750 h 1069181"/>
                  <a:gd name="connsiteX2" fmla="*/ 178594 w 373856"/>
                  <a:gd name="connsiteY2" fmla="*/ 959643 h 1069181"/>
                  <a:gd name="connsiteX3" fmla="*/ 216694 w 373856"/>
                  <a:gd name="connsiteY3" fmla="*/ 871538 h 1069181"/>
                  <a:gd name="connsiteX4" fmla="*/ 214312 w 373856"/>
                  <a:gd name="connsiteY4" fmla="*/ 807244 h 1069181"/>
                  <a:gd name="connsiteX5" fmla="*/ 280987 w 373856"/>
                  <a:gd name="connsiteY5" fmla="*/ 752475 h 1069181"/>
                  <a:gd name="connsiteX6" fmla="*/ 335755 w 373856"/>
                  <a:gd name="connsiteY6" fmla="*/ 652463 h 1069181"/>
                  <a:gd name="connsiteX7" fmla="*/ 347662 w 373856"/>
                  <a:gd name="connsiteY7" fmla="*/ 557213 h 1069181"/>
                  <a:gd name="connsiteX8" fmla="*/ 373856 w 373856"/>
                  <a:gd name="connsiteY8" fmla="*/ 431006 h 1069181"/>
                  <a:gd name="connsiteX9" fmla="*/ 371475 w 373856"/>
                  <a:gd name="connsiteY9" fmla="*/ 347663 h 1069181"/>
                  <a:gd name="connsiteX10" fmla="*/ 352425 w 373856"/>
                  <a:gd name="connsiteY10" fmla="*/ 259556 h 1069181"/>
                  <a:gd name="connsiteX11" fmla="*/ 321469 w 373856"/>
                  <a:gd name="connsiteY11" fmla="*/ 180975 h 1069181"/>
                  <a:gd name="connsiteX12" fmla="*/ 283369 w 373856"/>
                  <a:gd name="connsiteY12" fmla="*/ 114300 h 1069181"/>
                  <a:gd name="connsiteX13" fmla="*/ 221456 w 373856"/>
                  <a:gd name="connsiteY13" fmla="*/ 61913 h 1069181"/>
                  <a:gd name="connsiteX14" fmla="*/ 169069 w 373856"/>
                  <a:gd name="connsiteY14" fmla="*/ 33338 h 1069181"/>
                  <a:gd name="connsiteX15" fmla="*/ 90487 w 373856"/>
                  <a:gd name="connsiteY15" fmla="*/ 23813 h 1069181"/>
                  <a:gd name="connsiteX16" fmla="*/ 30956 w 373856"/>
                  <a:gd name="connsiteY16" fmla="*/ 28575 h 1069181"/>
                  <a:gd name="connsiteX17" fmla="*/ 23812 w 373856"/>
                  <a:gd name="connsiteY17" fmla="*/ 11906 h 1069181"/>
                  <a:gd name="connsiteX18" fmla="*/ 21431 w 373856"/>
                  <a:gd name="connsiteY18" fmla="*/ 0 h 1069181"/>
                  <a:gd name="connsiteX19" fmla="*/ 0 w 373856"/>
                  <a:gd name="connsiteY19" fmla="*/ 1069181 h 1069181"/>
                  <a:gd name="connsiteX0" fmla="*/ 0 w 373856"/>
                  <a:gd name="connsiteY0" fmla="*/ 1069181 h 1069181"/>
                  <a:gd name="connsiteX1" fmla="*/ 102394 w 373856"/>
                  <a:gd name="connsiteY1" fmla="*/ 1047750 h 1069181"/>
                  <a:gd name="connsiteX2" fmla="*/ 178594 w 373856"/>
                  <a:gd name="connsiteY2" fmla="*/ 959643 h 1069181"/>
                  <a:gd name="connsiteX3" fmla="*/ 216694 w 373856"/>
                  <a:gd name="connsiteY3" fmla="*/ 871538 h 1069181"/>
                  <a:gd name="connsiteX4" fmla="*/ 214312 w 373856"/>
                  <a:gd name="connsiteY4" fmla="*/ 807244 h 1069181"/>
                  <a:gd name="connsiteX5" fmla="*/ 280987 w 373856"/>
                  <a:gd name="connsiteY5" fmla="*/ 752475 h 1069181"/>
                  <a:gd name="connsiteX6" fmla="*/ 335755 w 373856"/>
                  <a:gd name="connsiteY6" fmla="*/ 652463 h 1069181"/>
                  <a:gd name="connsiteX7" fmla="*/ 347662 w 373856"/>
                  <a:gd name="connsiteY7" fmla="*/ 557213 h 1069181"/>
                  <a:gd name="connsiteX8" fmla="*/ 373856 w 373856"/>
                  <a:gd name="connsiteY8" fmla="*/ 431006 h 1069181"/>
                  <a:gd name="connsiteX9" fmla="*/ 371475 w 373856"/>
                  <a:gd name="connsiteY9" fmla="*/ 347663 h 1069181"/>
                  <a:gd name="connsiteX10" fmla="*/ 352425 w 373856"/>
                  <a:gd name="connsiteY10" fmla="*/ 259556 h 1069181"/>
                  <a:gd name="connsiteX11" fmla="*/ 321469 w 373856"/>
                  <a:gd name="connsiteY11" fmla="*/ 180975 h 1069181"/>
                  <a:gd name="connsiteX12" fmla="*/ 283369 w 373856"/>
                  <a:gd name="connsiteY12" fmla="*/ 114300 h 1069181"/>
                  <a:gd name="connsiteX13" fmla="*/ 221456 w 373856"/>
                  <a:gd name="connsiteY13" fmla="*/ 61913 h 1069181"/>
                  <a:gd name="connsiteX14" fmla="*/ 169069 w 373856"/>
                  <a:gd name="connsiteY14" fmla="*/ 33338 h 1069181"/>
                  <a:gd name="connsiteX15" fmla="*/ 90487 w 373856"/>
                  <a:gd name="connsiteY15" fmla="*/ 23813 h 1069181"/>
                  <a:gd name="connsiteX16" fmla="*/ 30956 w 373856"/>
                  <a:gd name="connsiteY16" fmla="*/ 28575 h 1069181"/>
                  <a:gd name="connsiteX17" fmla="*/ 23812 w 373856"/>
                  <a:gd name="connsiteY17" fmla="*/ 11906 h 1069181"/>
                  <a:gd name="connsiteX18" fmla="*/ 21431 w 373856"/>
                  <a:gd name="connsiteY18" fmla="*/ 0 h 1069181"/>
                  <a:gd name="connsiteX19" fmla="*/ 0 w 373856"/>
                  <a:gd name="connsiteY19" fmla="*/ 1069181 h 106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856" h="1069181">
                    <a:moveTo>
                      <a:pt x="0" y="1069181"/>
                    </a:moveTo>
                    <a:lnTo>
                      <a:pt x="102394" y="1047750"/>
                    </a:lnTo>
                    <a:cubicBezTo>
                      <a:pt x="127794" y="1018381"/>
                      <a:pt x="153194" y="996156"/>
                      <a:pt x="178594" y="959643"/>
                    </a:cubicBezTo>
                    <a:lnTo>
                      <a:pt x="216694" y="871538"/>
                    </a:lnTo>
                    <a:lnTo>
                      <a:pt x="214312" y="807244"/>
                    </a:lnTo>
                    <a:lnTo>
                      <a:pt x="280987" y="752475"/>
                    </a:lnTo>
                    <a:lnTo>
                      <a:pt x="335755" y="652463"/>
                    </a:lnTo>
                    <a:lnTo>
                      <a:pt x="347662" y="557213"/>
                    </a:lnTo>
                    <a:lnTo>
                      <a:pt x="373856" y="431006"/>
                    </a:lnTo>
                    <a:cubicBezTo>
                      <a:pt x="373062" y="403225"/>
                      <a:pt x="372269" y="375444"/>
                      <a:pt x="371475" y="347663"/>
                    </a:cubicBezTo>
                    <a:lnTo>
                      <a:pt x="352425" y="259556"/>
                    </a:lnTo>
                    <a:lnTo>
                      <a:pt x="321469" y="180975"/>
                    </a:lnTo>
                    <a:lnTo>
                      <a:pt x="283369" y="114300"/>
                    </a:lnTo>
                    <a:lnTo>
                      <a:pt x="221456" y="61913"/>
                    </a:lnTo>
                    <a:lnTo>
                      <a:pt x="169069" y="33338"/>
                    </a:lnTo>
                    <a:lnTo>
                      <a:pt x="90487" y="23813"/>
                    </a:lnTo>
                    <a:lnTo>
                      <a:pt x="30956" y="28575"/>
                    </a:lnTo>
                    <a:lnTo>
                      <a:pt x="23812" y="11906"/>
                    </a:lnTo>
                    <a:lnTo>
                      <a:pt x="21431" y="0"/>
                    </a:lnTo>
                    <a:lnTo>
                      <a:pt x="0" y="1069181"/>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rot="21138697">
                <a:off x="4504874" y="3392261"/>
                <a:ext cx="123026" cy="115439"/>
              </a:xfrm>
              <a:prstGeom prst="ellipse">
                <a:avLst/>
              </a:prstGeom>
              <a:solidFill>
                <a:schemeClr val="bg1"/>
              </a:solidFill>
              <a:ln w="38100">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reeform 39"/>
              <p:cNvSpPr/>
              <p:nvPr/>
            </p:nvSpPr>
            <p:spPr>
              <a:xfrm rot="885569" flipH="1">
                <a:off x="4569539" y="3418646"/>
                <a:ext cx="77408" cy="164991"/>
              </a:xfrm>
              <a:custGeom>
                <a:avLst/>
                <a:gdLst>
                  <a:gd name="connsiteX0" fmla="*/ 0 w 373856"/>
                  <a:gd name="connsiteY0" fmla="*/ 1069181 h 1069181"/>
                  <a:gd name="connsiteX1" fmla="*/ 73819 w 373856"/>
                  <a:gd name="connsiteY1" fmla="*/ 1064419 h 1069181"/>
                  <a:gd name="connsiteX2" fmla="*/ 188119 w 373856"/>
                  <a:gd name="connsiteY2" fmla="*/ 952500 h 1069181"/>
                  <a:gd name="connsiteX3" fmla="*/ 216694 w 373856"/>
                  <a:gd name="connsiteY3" fmla="*/ 871538 h 1069181"/>
                  <a:gd name="connsiteX4" fmla="*/ 214312 w 373856"/>
                  <a:gd name="connsiteY4" fmla="*/ 807244 h 1069181"/>
                  <a:gd name="connsiteX5" fmla="*/ 280987 w 373856"/>
                  <a:gd name="connsiteY5" fmla="*/ 752475 h 1069181"/>
                  <a:gd name="connsiteX6" fmla="*/ 338137 w 373856"/>
                  <a:gd name="connsiteY6" fmla="*/ 654844 h 1069181"/>
                  <a:gd name="connsiteX7" fmla="*/ 347662 w 373856"/>
                  <a:gd name="connsiteY7" fmla="*/ 557213 h 1069181"/>
                  <a:gd name="connsiteX8" fmla="*/ 373856 w 373856"/>
                  <a:gd name="connsiteY8" fmla="*/ 431006 h 1069181"/>
                  <a:gd name="connsiteX9" fmla="*/ 371475 w 373856"/>
                  <a:gd name="connsiteY9" fmla="*/ 347663 h 1069181"/>
                  <a:gd name="connsiteX10" fmla="*/ 352425 w 373856"/>
                  <a:gd name="connsiteY10" fmla="*/ 259556 h 1069181"/>
                  <a:gd name="connsiteX11" fmla="*/ 321469 w 373856"/>
                  <a:gd name="connsiteY11" fmla="*/ 180975 h 1069181"/>
                  <a:gd name="connsiteX12" fmla="*/ 283369 w 373856"/>
                  <a:gd name="connsiteY12" fmla="*/ 114300 h 1069181"/>
                  <a:gd name="connsiteX13" fmla="*/ 209550 w 373856"/>
                  <a:gd name="connsiteY13" fmla="*/ 64294 h 1069181"/>
                  <a:gd name="connsiteX14" fmla="*/ 169069 w 373856"/>
                  <a:gd name="connsiteY14" fmla="*/ 33338 h 1069181"/>
                  <a:gd name="connsiteX15" fmla="*/ 90487 w 373856"/>
                  <a:gd name="connsiteY15" fmla="*/ 23813 h 1069181"/>
                  <a:gd name="connsiteX16" fmla="*/ 30956 w 373856"/>
                  <a:gd name="connsiteY16" fmla="*/ 28575 h 1069181"/>
                  <a:gd name="connsiteX17" fmla="*/ 23812 w 373856"/>
                  <a:gd name="connsiteY17" fmla="*/ 11906 h 1069181"/>
                  <a:gd name="connsiteX18" fmla="*/ 21431 w 373856"/>
                  <a:gd name="connsiteY18" fmla="*/ 0 h 1069181"/>
                  <a:gd name="connsiteX19" fmla="*/ 0 w 373856"/>
                  <a:gd name="connsiteY19" fmla="*/ 1069181 h 1069181"/>
                  <a:gd name="connsiteX0" fmla="*/ 0 w 373856"/>
                  <a:gd name="connsiteY0" fmla="*/ 1069181 h 1069181"/>
                  <a:gd name="connsiteX1" fmla="*/ 102394 w 373856"/>
                  <a:gd name="connsiteY1" fmla="*/ 1047750 h 1069181"/>
                  <a:gd name="connsiteX2" fmla="*/ 188119 w 373856"/>
                  <a:gd name="connsiteY2" fmla="*/ 952500 h 1069181"/>
                  <a:gd name="connsiteX3" fmla="*/ 216694 w 373856"/>
                  <a:gd name="connsiteY3" fmla="*/ 871538 h 1069181"/>
                  <a:gd name="connsiteX4" fmla="*/ 214312 w 373856"/>
                  <a:gd name="connsiteY4" fmla="*/ 807244 h 1069181"/>
                  <a:gd name="connsiteX5" fmla="*/ 280987 w 373856"/>
                  <a:gd name="connsiteY5" fmla="*/ 752475 h 1069181"/>
                  <a:gd name="connsiteX6" fmla="*/ 338137 w 373856"/>
                  <a:gd name="connsiteY6" fmla="*/ 654844 h 1069181"/>
                  <a:gd name="connsiteX7" fmla="*/ 347662 w 373856"/>
                  <a:gd name="connsiteY7" fmla="*/ 557213 h 1069181"/>
                  <a:gd name="connsiteX8" fmla="*/ 373856 w 373856"/>
                  <a:gd name="connsiteY8" fmla="*/ 431006 h 1069181"/>
                  <a:gd name="connsiteX9" fmla="*/ 371475 w 373856"/>
                  <a:gd name="connsiteY9" fmla="*/ 347663 h 1069181"/>
                  <a:gd name="connsiteX10" fmla="*/ 352425 w 373856"/>
                  <a:gd name="connsiteY10" fmla="*/ 259556 h 1069181"/>
                  <a:gd name="connsiteX11" fmla="*/ 321469 w 373856"/>
                  <a:gd name="connsiteY11" fmla="*/ 180975 h 1069181"/>
                  <a:gd name="connsiteX12" fmla="*/ 283369 w 373856"/>
                  <a:gd name="connsiteY12" fmla="*/ 114300 h 1069181"/>
                  <a:gd name="connsiteX13" fmla="*/ 209550 w 373856"/>
                  <a:gd name="connsiteY13" fmla="*/ 64294 h 1069181"/>
                  <a:gd name="connsiteX14" fmla="*/ 169069 w 373856"/>
                  <a:gd name="connsiteY14" fmla="*/ 33338 h 1069181"/>
                  <a:gd name="connsiteX15" fmla="*/ 90487 w 373856"/>
                  <a:gd name="connsiteY15" fmla="*/ 23813 h 1069181"/>
                  <a:gd name="connsiteX16" fmla="*/ 30956 w 373856"/>
                  <a:gd name="connsiteY16" fmla="*/ 28575 h 1069181"/>
                  <a:gd name="connsiteX17" fmla="*/ 23812 w 373856"/>
                  <a:gd name="connsiteY17" fmla="*/ 11906 h 1069181"/>
                  <a:gd name="connsiteX18" fmla="*/ 21431 w 373856"/>
                  <a:gd name="connsiteY18" fmla="*/ 0 h 1069181"/>
                  <a:gd name="connsiteX19" fmla="*/ 0 w 373856"/>
                  <a:gd name="connsiteY19" fmla="*/ 1069181 h 1069181"/>
                  <a:gd name="connsiteX0" fmla="*/ 0 w 373856"/>
                  <a:gd name="connsiteY0" fmla="*/ 1069181 h 1069181"/>
                  <a:gd name="connsiteX1" fmla="*/ 102394 w 373856"/>
                  <a:gd name="connsiteY1" fmla="*/ 1047750 h 1069181"/>
                  <a:gd name="connsiteX2" fmla="*/ 188119 w 373856"/>
                  <a:gd name="connsiteY2" fmla="*/ 952500 h 1069181"/>
                  <a:gd name="connsiteX3" fmla="*/ 216694 w 373856"/>
                  <a:gd name="connsiteY3" fmla="*/ 871538 h 1069181"/>
                  <a:gd name="connsiteX4" fmla="*/ 214312 w 373856"/>
                  <a:gd name="connsiteY4" fmla="*/ 807244 h 1069181"/>
                  <a:gd name="connsiteX5" fmla="*/ 280987 w 373856"/>
                  <a:gd name="connsiteY5" fmla="*/ 752475 h 1069181"/>
                  <a:gd name="connsiteX6" fmla="*/ 335755 w 373856"/>
                  <a:gd name="connsiteY6" fmla="*/ 652463 h 1069181"/>
                  <a:gd name="connsiteX7" fmla="*/ 347662 w 373856"/>
                  <a:gd name="connsiteY7" fmla="*/ 557213 h 1069181"/>
                  <a:gd name="connsiteX8" fmla="*/ 373856 w 373856"/>
                  <a:gd name="connsiteY8" fmla="*/ 431006 h 1069181"/>
                  <a:gd name="connsiteX9" fmla="*/ 371475 w 373856"/>
                  <a:gd name="connsiteY9" fmla="*/ 347663 h 1069181"/>
                  <a:gd name="connsiteX10" fmla="*/ 352425 w 373856"/>
                  <a:gd name="connsiteY10" fmla="*/ 259556 h 1069181"/>
                  <a:gd name="connsiteX11" fmla="*/ 321469 w 373856"/>
                  <a:gd name="connsiteY11" fmla="*/ 180975 h 1069181"/>
                  <a:gd name="connsiteX12" fmla="*/ 283369 w 373856"/>
                  <a:gd name="connsiteY12" fmla="*/ 114300 h 1069181"/>
                  <a:gd name="connsiteX13" fmla="*/ 209550 w 373856"/>
                  <a:gd name="connsiteY13" fmla="*/ 64294 h 1069181"/>
                  <a:gd name="connsiteX14" fmla="*/ 169069 w 373856"/>
                  <a:gd name="connsiteY14" fmla="*/ 33338 h 1069181"/>
                  <a:gd name="connsiteX15" fmla="*/ 90487 w 373856"/>
                  <a:gd name="connsiteY15" fmla="*/ 23813 h 1069181"/>
                  <a:gd name="connsiteX16" fmla="*/ 30956 w 373856"/>
                  <a:gd name="connsiteY16" fmla="*/ 28575 h 1069181"/>
                  <a:gd name="connsiteX17" fmla="*/ 23812 w 373856"/>
                  <a:gd name="connsiteY17" fmla="*/ 11906 h 1069181"/>
                  <a:gd name="connsiteX18" fmla="*/ 21431 w 373856"/>
                  <a:gd name="connsiteY18" fmla="*/ 0 h 1069181"/>
                  <a:gd name="connsiteX19" fmla="*/ 0 w 373856"/>
                  <a:gd name="connsiteY19" fmla="*/ 1069181 h 1069181"/>
                  <a:gd name="connsiteX0" fmla="*/ 0 w 373856"/>
                  <a:gd name="connsiteY0" fmla="*/ 1069181 h 1069181"/>
                  <a:gd name="connsiteX1" fmla="*/ 102394 w 373856"/>
                  <a:gd name="connsiteY1" fmla="*/ 1047750 h 1069181"/>
                  <a:gd name="connsiteX2" fmla="*/ 188119 w 373856"/>
                  <a:gd name="connsiteY2" fmla="*/ 952500 h 1069181"/>
                  <a:gd name="connsiteX3" fmla="*/ 216694 w 373856"/>
                  <a:gd name="connsiteY3" fmla="*/ 871538 h 1069181"/>
                  <a:gd name="connsiteX4" fmla="*/ 214312 w 373856"/>
                  <a:gd name="connsiteY4" fmla="*/ 807244 h 1069181"/>
                  <a:gd name="connsiteX5" fmla="*/ 280987 w 373856"/>
                  <a:gd name="connsiteY5" fmla="*/ 752475 h 1069181"/>
                  <a:gd name="connsiteX6" fmla="*/ 335755 w 373856"/>
                  <a:gd name="connsiteY6" fmla="*/ 652463 h 1069181"/>
                  <a:gd name="connsiteX7" fmla="*/ 347662 w 373856"/>
                  <a:gd name="connsiteY7" fmla="*/ 557213 h 1069181"/>
                  <a:gd name="connsiteX8" fmla="*/ 373856 w 373856"/>
                  <a:gd name="connsiteY8" fmla="*/ 431006 h 1069181"/>
                  <a:gd name="connsiteX9" fmla="*/ 371475 w 373856"/>
                  <a:gd name="connsiteY9" fmla="*/ 347663 h 1069181"/>
                  <a:gd name="connsiteX10" fmla="*/ 352425 w 373856"/>
                  <a:gd name="connsiteY10" fmla="*/ 259556 h 1069181"/>
                  <a:gd name="connsiteX11" fmla="*/ 321469 w 373856"/>
                  <a:gd name="connsiteY11" fmla="*/ 180975 h 1069181"/>
                  <a:gd name="connsiteX12" fmla="*/ 283369 w 373856"/>
                  <a:gd name="connsiteY12" fmla="*/ 114300 h 1069181"/>
                  <a:gd name="connsiteX13" fmla="*/ 221456 w 373856"/>
                  <a:gd name="connsiteY13" fmla="*/ 61913 h 1069181"/>
                  <a:gd name="connsiteX14" fmla="*/ 169069 w 373856"/>
                  <a:gd name="connsiteY14" fmla="*/ 33338 h 1069181"/>
                  <a:gd name="connsiteX15" fmla="*/ 90487 w 373856"/>
                  <a:gd name="connsiteY15" fmla="*/ 23813 h 1069181"/>
                  <a:gd name="connsiteX16" fmla="*/ 30956 w 373856"/>
                  <a:gd name="connsiteY16" fmla="*/ 28575 h 1069181"/>
                  <a:gd name="connsiteX17" fmla="*/ 23812 w 373856"/>
                  <a:gd name="connsiteY17" fmla="*/ 11906 h 1069181"/>
                  <a:gd name="connsiteX18" fmla="*/ 21431 w 373856"/>
                  <a:gd name="connsiteY18" fmla="*/ 0 h 1069181"/>
                  <a:gd name="connsiteX19" fmla="*/ 0 w 373856"/>
                  <a:gd name="connsiteY19" fmla="*/ 1069181 h 1069181"/>
                  <a:gd name="connsiteX0" fmla="*/ 0 w 373856"/>
                  <a:gd name="connsiteY0" fmla="*/ 1069181 h 1069181"/>
                  <a:gd name="connsiteX1" fmla="*/ 102394 w 373856"/>
                  <a:gd name="connsiteY1" fmla="*/ 1047750 h 1069181"/>
                  <a:gd name="connsiteX2" fmla="*/ 178594 w 373856"/>
                  <a:gd name="connsiteY2" fmla="*/ 959643 h 1069181"/>
                  <a:gd name="connsiteX3" fmla="*/ 216694 w 373856"/>
                  <a:gd name="connsiteY3" fmla="*/ 871538 h 1069181"/>
                  <a:gd name="connsiteX4" fmla="*/ 214312 w 373856"/>
                  <a:gd name="connsiteY4" fmla="*/ 807244 h 1069181"/>
                  <a:gd name="connsiteX5" fmla="*/ 280987 w 373856"/>
                  <a:gd name="connsiteY5" fmla="*/ 752475 h 1069181"/>
                  <a:gd name="connsiteX6" fmla="*/ 335755 w 373856"/>
                  <a:gd name="connsiteY6" fmla="*/ 652463 h 1069181"/>
                  <a:gd name="connsiteX7" fmla="*/ 347662 w 373856"/>
                  <a:gd name="connsiteY7" fmla="*/ 557213 h 1069181"/>
                  <a:gd name="connsiteX8" fmla="*/ 373856 w 373856"/>
                  <a:gd name="connsiteY8" fmla="*/ 431006 h 1069181"/>
                  <a:gd name="connsiteX9" fmla="*/ 371475 w 373856"/>
                  <a:gd name="connsiteY9" fmla="*/ 347663 h 1069181"/>
                  <a:gd name="connsiteX10" fmla="*/ 352425 w 373856"/>
                  <a:gd name="connsiteY10" fmla="*/ 259556 h 1069181"/>
                  <a:gd name="connsiteX11" fmla="*/ 321469 w 373856"/>
                  <a:gd name="connsiteY11" fmla="*/ 180975 h 1069181"/>
                  <a:gd name="connsiteX12" fmla="*/ 283369 w 373856"/>
                  <a:gd name="connsiteY12" fmla="*/ 114300 h 1069181"/>
                  <a:gd name="connsiteX13" fmla="*/ 221456 w 373856"/>
                  <a:gd name="connsiteY13" fmla="*/ 61913 h 1069181"/>
                  <a:gd name="connsiteX14" fmla="*/ 169069 w 373856"/>
                  <a:gd name="connsiteY14" fmla="*/ 33338 h 1069181"/>
                  <a:gd name="connsiteX15" fmla="*/ 90487 w 373856"/>
                  <a:gd name="connsiteY15" fmla="*/ 23813 h 1069181"/>
                  <a:gd name="connsiteX16" fmla="*/ 30956 w 373856"/>
                  <a:gd name="connsiteY16" fmla="*/ 28575 h 1069181"/>
                  <a:gd name="connsiteX17" fmla="*/ 23812 w 373856"/>
                  <a:gd name="connsiteY17" fmla="*/ 11906 h 1069181"/>
                  <a:gd name="connsiteX18" fmla="*/ 21431 w 373856"/>
                  <a:gd name="connsiteY18" fmla="*/ 0 h 1069181"/>
                  <a:gd name="connsiteX19" fmla="*/ 0 w 373856"/>
                  <a:gd name="connsiteY19" fmla="*/ 1069181 h 1069181"/>
                  <a:gd name="connsiteX0" fmla="*/ 0 w 373856"/>
                  <a:gd name="connsiteY0" fmla="*/ 1069181 h 1069181"/>
                  <a:gd name="connsiteX1" fmla="*/ 102394 w 373856"/>
                  <a:gd name="connsiteY1" fmla="*/ 1047750 h 1069181"/>
                  <a:gd name="connsiteX2" fmla="*/ 178594 w 373856"/>
                  <a:gd name="connsiteY2" fmla="*/ 959643 h 1069181"/>
                  <a:gd name="connsiteX3" fmla="*/ 216694 w 373856"/>
                  <a:gd name="connsiteY3" fmla="*/ 871538 h 1069181"/>
                  <a:gd name="connsiteX4" fmla="*/ 214312 w 373856"/>
                  <a:gd name="connsiteY4" fmla="*/ 807244 h 1069181"/>
                  <a:gd name="connsiteX5" fmla="*/ 280987 w 373856"/>
                  <a:gd name="connsiteY5" fmla="*/ 752475 h 1069181"/>
                  <a:gd name="connsiteX6" fmla="*/ 335755 w 373856"/>
                  <a:gd name="connsiteY6" fmla="*/ 652463 h 1069181"/>
                  <a:gd name="connsiteX7" fmla="*/ 347662 w 373856"/>
                  <a:gd name="connsiteY7" fmla="*/ 557213 h 1069181"/>
                  <a:gd name="connsiteX8" fmla="*/ 373856 w 373856"/>
                  <a:gd name="connsiteY8" fmla="*/ 431006 h 1069181"/>
                  <a:gd name="connsiteX9" fmla="*/ 371475 w 373856"/>
                  <a:gd name="connsiteY9" fmla="*/ 347663 h 1069181"/>
                  <a:gd name="connsiteX10" fmla="*/ 352425 w 373856"/>
                  <a:gd name="connsiteY10" fmla="*/ 259556 h 1069181"/>
                  <a:gd name="connsiteX11" fmla="*/ 321469 w 373856"/>
                  <a:gd name="connsiteY11" fmla="*/ 180975 h 1069181"/>
                  <a:gd name="connsiteX12" fmla="*/ 283369 w 373856"/>
                  <a:gd name="connsiteY12" fmla="*/ 114300 h 1069181"/>
                  <a:gd name="connsiteX13" fmla="*/ 221456 w 373856"/>
                  <a:gd name="connsiteY13" fmla="*/ 61913 h 1069181"/>
                  <a:gd name="connsiteX14" fmla="*/ 169069 w 373856"/>
                  <a:gd name="connsiteY14" fmla="*/ 33338 h 1069181"/>
                  <a:gd name="connsiteX15" fmla="*/ 90487 w 373856"/>
                  <a:gd name="connsiteY15" fmla="*/ 23813 h 1069181"/>
                  <a:gd name="connsiteX16" fmla="*/ 30956 w 373856"/>
                  <a:gd name="connsiteY16" fmla="*/ 28575 h 1069181"/>
                  <a:gd name="connsiteX17" fmla="*/ 23812 w 373856"/>
                  <a:gd name="connsiteY17" fmla="*/ 11906 h 1069181"/>
                  <a:gd name="connsiteX18" fmla="*/ 21431 w 373856"/>
                  <a:gd name="connsiteY18" fmla="*/ 0 h 1069181"/>
                  <a:gd name="connsiteX19" fmla="*/ 0 w 373856"/>
                  <a:gd name="connsiteY19" fmla="*/ 1069181 h 106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856" h="1069181">
                    <a:moveTo>
                      <a:pt x="0" y="1069181"/>
                    </a:moveTo>
                    <a:lnTo>
                      <a:pt x="102394" y="1047750"/>
                    </a:lnTo>
                    <a:cubicBezTo>
                      <a:pt x="127794" y="1018381"/>
                      <a:pt x="153194" y="996156"/>
                      <a:pt x="178594" y="959643"/>
                    </a:cubicBezTo>
                    <a:lnTo>
                      <a:pt x="216694" y="871538"/>
                    </a:lnTo>
                    <a:lnTo>
                      <a:pt x="214312" y="807244"/>
                    </a:lnTo>
                    <a:lnTo>
                      <a:pt x="280987" y="752475"/>
                    </a:lnTo>
                    <a:lnTo>
                      <a:pt x="335755" y="652463"/>
                    </a:lnTo>
                    <a:lnTo>
                      <a:pt x="347662" y="557213"/>
                    </a:lnTo>
                    <a:lnTo>
                      <a:pt x="373856" y="431006"/>
                    </a:lnTo>
                    <a:cubicBezTo>
                      <a:pt x="373062" y="403225"/>
                      <a:pt x="372269" y="375444"/>
                      <a:pt x="371475" y="347663"/>
                    </a:cubicBezTo>
                    <a:lnTo>
                      <a:pt x="352425" y="259556"/>
                    </a:lnTo>
                    <a:lnTo>
                      <a:pt x="321469" y="180975"/>
                    </a:lnTo>
                    <a:lnTo>
                      <a:pt x="283369" y="114300"/>
                    </a:lnTo>
                    <a:lnTo>
                      <a:pt x="221456" y="61913"/>
                    </a:lnTo>
                    <a:lnTo>
                      <a:pt x="169069" y="33338"/>
                    </a:lnTo>
                    <a:lnTo>
                      <a:pt x="90487" y="23813"/>
                    </a:lnTo>
                    <a:lnTo>
                      <a:pt x="30956" y="28575"/>
                    </a:lnTo>
                    <a:lnTo>
                      <a:pt x="23812" y="11906"/>
                    </a:lnTo>
                    <a:lnTo>
                      <a:pt x="21431" y="0"/>
                    </a:lnTo>
                    <a:lnTo>
                      <a:pt x="0" y="1069181"/>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 name="Picture 40" descr="RÃ©sultat de recherche d'images pour &quot;rock n roll silhouette icon&quot;"/>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rot="20938099">
                <a:off x="5240235" y="2457563"/>
                <a:ext cx="568693" cy="568693"/>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p:cNvPicPr>
              <a:picLocks noChangeAspect="1"/>
            </p:cNvPicPr>
            <p:nvPr/>
          </p:nvPicPr>
          <p:blipFill>
            <a:blip r:embed="rId7"/>
            <a:stretch>
              <a:fillRect/>
            </a:stretch>
          </p:blipFill>
          <p:spPr>
            <a:xfrm>
              <a:off x="2123007" y="2667001"/>
              <a:ext cx="774291" cy="8077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cxnSp>
        <p:nvCxnSpPr>
          <p:cNvPr id="3" name="Straight Connector 2">
            <a:extLst>
              <a:ext uri="{FF2B5EF4-FFF2-40B4-BE49-F238E27FC236}">
                <a16:creationId xmlns:a16="http://schemas.microsoft.com/office/drawing/2014/main" id="{8737861D-691F-424D-9557-6A87384E0EC7}"/>
              </a:ext>
            </a:extLst>
          </p:cNvPr>
          <p:cNvCxnSpPr>
            <a:cxnSpLocks/>
          </p:cNvCxnSpPr>
          <p:nvPr/>
        </p:nvCxnSpPr>
        <p:spPr>
          <a:xfrm>
            <a:off x="3763590" y="2933219"/>
            <a:ext cx="532317"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77942EC-E079-2A4A-AD3D-9CC1FFAE29BB}"/>
              </a:ext>
            </a:extLst>
          </p:cNvPr>
          <p:cNvCxnSpPr/>
          <p:nvPr/>
        </p:nvCxnSpPr>
        <p:spPr>
          <a:xfrm>
            <a:off x="3520310" y="3044919"/>
            <a:ext cx="106463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8B7A911-388A-AC44-89D3-47AE3BC6D945}"/>
              </a:ext>
            </a:extLst>
          </p:cNvPr>
          <p:cNvCxnSpPr>
            <a:cxnSpLocks/>
          </p:cNvCxnSpPr>
          <p:nvPr/>
        </p:nvCxnSpPr>
        <p:spPr>
          <a:xfrm>
            <a:off x="3617271" y="3131152"/>
            <a:ext cx="445760" cy="155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70639CE-2FEC-4449-A0AA-E2EB73E2D924}"/>
              </a:ext>
            </a:extLst>
          </p:cNvPr>
          <p:cNvCxnSpPr>
            <a:cxnSpLocks/>
          </p:cNvCxnSpPr>
          <p:nvPr/>
        </p:nvCxnSpPr>
        <p:spPr>
          <a:xfrm>
            <a:off x="3128099" y="3223884"/>
            <a:ext cx="489172"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219955D-FD6C-5442-8347-40119C4E8C06}"/>
              </a:ext>
            </a:extLst>
          </p:cNvPr>
          <p:cNvCxnSpPr>
            <a:cxnSpLocks/>
          </p:cNvCxnSpPr>
          <p:nvPr/>
        </p:nvCxnSpPr>
        <p:spPr>
          <a:xfrm>
            <a:off x="2997162" y="3317465"/>
            <a:ext cx="460718" cy="558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40250BF-15C5-BE4C-A0CC-C4393278566F}"/>
              </a:ext>
            </a:extLst>
          </p:cNvPr>
          <p:cNvCxnSpPr>
            <a:cxnSpLocks/>
          </p:cNvCxnSpPr>
          <p:nvPr/>
        </p:nvCxnSpPr>
        <p:spPr>
          <a:xfrm>
            <a:off x="3196846" y="3419628"/>
            <a:ext cx="56674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F6A36DC-8BE6-E843-A2EB-842BB8751943}"/>
              </a:ext>
            </a:extLst>
          </p:cNvPr>
          <p:cNvCxnSpPr>
            <a:cxnSpLocks/>
          </p:cNvCxnSpPr>
          <p:nvPr/>
        </p:nvCxnSpPr>
        <p:spPr>
          <a:xfrm>
            <a:off x="3073579" y="2619143"/>
            <a:ext cx="489172"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FF21472-69C2-B04E-ABBE-39C724C9BA48}"/>
              </a:ext>
            </a:extLst>
          </p:cNvPr>
          <p:cNvCxnSpPr>
            <a:cxnSpLocks/>
          </p:cNvCxnSpPr>
          <p:nvPr/>
        </p:nvCxnSpPr>
        <p:spPr>
          <a:xfrm>
            <a:off x="3248352" y="2723075"/>
            <a:ext cx="460718" cy="558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1B54BC-3D1E-744D-A259-2869A29D79B0}"/>
              </a:ext>
            </a:extLst>
          </p:cNvPr>
          <p:cNvCxnSpPr>
            <a:cxnSpLocks/>
          </p:cNvCxnSpPr>
          <p:nvPr/>
        </p:nvCxnSpPr>
        <p:spPr>
          <a:xfrm>
            <a:off x="3142326" y="2814887"/>
            <a:ext cx="56674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AED6602-0419-0544-A770-FBC99DF61CEE}"/>
              </a:ext>
            </a:extLst>
          </p:cNvPr>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5641575">
            <a:off x="6784766" y="1140690"/>
            <a:ext cx="473172" cy="626953"/>
          </a:xfrm>
          <a:prstGeom prst="rect">
            <a:avLst/>
          </a:prstGeom>
        </p:spPr>
      </p:pic>
      <p:pic>
        <p:nvPicPr>
          <p:cNvPr id="16" name="Picture 15">
            <a:extLst>
              <a:ext uri="{FF2B5EF4-FFF2-40B4-BE49-F238E27FC236}">
                <a16:creationId xmlns:a16="http://schemas.microsoft.com/office/drawing/2014/main" id="{D88E5611-A01E-3B42-A086-BA7E6AD75A0A}"/>
              </a:ext>
            </a:extLst>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4122879">
            <a:off x="6873828" y="1660811"/>
            <a:ext cx="330375" cy="702900"/>
          </a:xfrm>
          <a:prstGeom prst="rect">
            <a:avLst/>
          </a:prstGeom>
        </p:spPr>
      </p:pic>
      <p:pic>
        <p:nvPicPr>
          <p:cNvPr id="18" name="Picture 17">
            <a:extLst>
              <a:ext uri="{FF2B5EF4-FFF2-40B4-BE49-F238E27FC236}">
                <a16:creationId xmlns:a16="http://schemas.microsoft.com/office/drawing/2014/main" id="{FAB03E92-0C47-E14B-9384-72FDE5BDAA1B}"/>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759593" y="2375192"/>
            <a:ext cx="558844" cy="380868"/>
          </a:xfrm>
          <a:prstGeom prst="rect">
            <a:avLst/>
          </a:prstGeom>
        </p:spPr>
      </p:pic>
      <p:cxnSp>
        <p:nvCxnSpPr>
          <p:cNvPr id="61" name="Straight Connector 60">
            <a:extLst>
              <a:ext uri="{FF2B5EF4-FFF2-40B4-BE49-F238E27FC236}">
                <a16:creationId xmlns:a16="http://schemas.microsoft.com/office/drawing/2014/main" id="{D9AE7194-557C-1E4D-AC2D-7D0901089016}"/>
              </a:ext>
            </a:extLst>
          </p:cNvPr>
          <p:cNvCxnSpPr/>
          <p:nvPr/>
        </p:nvCxnSpPr>
        <p:spPr>
          <a:xfrm flipV="1">
            <a:off x="2176554" y="2539886"/>
            <a:ext cx="788534" cy="470468"/>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14771A5-F6CB-1345-BFA8-EC7A29B8E81E}"/>
              </a:ext>
            </a:extLst>
          </p:cNvPr>
          <p:cNvCxnSpPr/>
          <p:nvPr/>
        </p:nvCxnSpPr>
        <p:spPr>
          <a:xfrm>
            <a:off x="2176554" y="3013574"/>
            <a:ext cx="713319" cy="420620"/>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2CEA36DE-FC77-7C47-AB42-679C4ED26CDD}"/>
              </a:ext>
            </a:extLst>
          </p:cNvPr>
          <p:cNvSpPr/>
          <p:nvPr/>
        </p:nvSpPr>
        <p:spPr>
          <a:xfrm>
            <a:off x="7626959" y="3278789"/>
            <a:ext cx="2622786" cy="461665"/>
          </a:xfrm>
          <a:prstGeom prst="rect">
            <a:avLst/>
          </a:prstGeom>
        </p:spPr>
        <p:txBody>
          <a:bodyPr wrap="square">
            <a:spAutoFit/>
          </a:bodyPr>
          <a:lstStyle/>
          <a:p>
            <a:pPr algn="ctr"/>
            <a:r>
              <a:rPr lang="en-GB" sz="2400" b="1" dirty="0"/>
              <a:t>Relatedness</a:t>
            </a:r>
          </a:p>
        </p:txBody>
      </p:sp>
      <p:cxnSp>
        <p:nvCxnSpPr>
          <p:cNvPr id="7173" name="Straight Arrow Connector 7172">
            <a:extLst>
              <a:ext uri="{FF2B5EF4-FFF2-40B4-BE49-F238E27FC236}">
                <a16:creationId xmlns:a16="http://schemas.microsoft.com/office/drawing/2014/main" id="{F8D238C1-BA6C-5547-AFA2-3359713294BA}"/>
              </a:ext>
            </a:extLst>
          </p:cNvPr>
          <p:cNvCxnSpPr>
            <a:cxnSpLocks/>
          </p:cNvCxnSpPr>
          <p:nvPr/>
        </p:nvCxnSpPr>
        <p:spPr>
          <a:xfrm>
            <a:off x="7039015" y="2828288"/>
            <a:ext cx="0" cy="313371"/>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5699F30-4B38-E947-AABA-A2D618FCBF75}"/>
              </a:ext>
            </a:extLst>
          </p:cNvPr>
          <p:cNvCxnSpPr>
            <a:cxnSpLocks/>
          </p:cNvCxnSpPr>
          <p:nvPr/>
        </p:nvCxnSpPr>
        <p:spPr>
          <a:xfrm>
            <a:off x="8872698" y="2828287"/>
            <a:ext cx="0" cy="313371"/>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827D9AE-1BA7-4D4F-88BA-B6462769E0F3}"/>
              </a:ext>
            </a:extLst>
          </p:cNvPr>
          <p:cNvSpPr txBox="1"/>
          <p:nvPr/>
        </p:nvSpPr>
        <p:spPr>
          <a:xfrm>
            <a:off x="9123750" y="4715550"/>
            <a:ext cx="2260779" cy="830997"/>
          </a:xfrm>
          <a:prstGeom prst="rect">
            <a:avLst/>
          </a:prstGeom>
          <a:noFill/>
        </p:spPr>
        <p:txBody>
          <a:bodyPr wrap="square" rtlCol="0">
            <a:spAutoFit/>
          </a:bodyPr>
          <a:lstStyle/>
          <a:p>
            <a:pPr algn="ctr"/>
            <a:r>
              <a:rPr lang="en-GB" sz="2400" b="1" dirty="0"/>
              <a:t>Phylogenetic mixed model</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FA2C5F8-6C4E-874A-9A51-31D296A0E2F3}"/>
                  </a:ext>
                </a:extLst>
              </p:cNvPr>
              <p:cNvSpPr txBox="1"/>
              <p:nvPr/>
            </p:nvSpPr>
            <p:spPr>
              <a:xfrm>
                <a:off x="6038656" y="6201053"/>
                <a:ext cx="421108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1" i="1" smtClean="0">
                          <a:solidFill>
                            <a:schemeClr val="tx1"/>
                          </a:solidFill>
                          <a:latin typeface="Cambria Math" panose="02040503050406030204" pitchFamily="18" charset="0"/>
                        </a:rPr>
                        <m:t>𝑺𝒐𝒄𝒊𝒂𝒍</m:t>
                      </m:r>
                      <m:r>
                        <a:rPr lang="en-GB" sz="2000" b="1" i="1" smtClean="0">
                          <a:solidFill>
                            <a:schemeClr val="tx1"/>
                          </a:solidFill>
                          <a:latin typeface="Cambria Math" panose="02040503050406030204" pitchFamily="18" charset="0"/>
                        </a:rPr>
                        <m:t> </m:t>
                      </m:r>
                      <m:r>
                        <a:rPr lang="en-GB" sz="2000" b="1" i="1" smtClean="0">
                          <a:solidFill>
                            <a:schemeClr val="tx1"/>
                          </a:solidFill>
                          <a:latin typeface="Cambria Math" panose="02040503050406030204" pitchFamily="18" charset="0"/>
                        </a:rPr>
                        <m:t>𝒃𝒆𝒉𝒂𝒗𝒊𝒐𝒖𝒓</m:t>
                      </m:r>
                      <m:r>
                        <a:rPr lang="en-GB" sz="2000" b="1" i="1" smtClean="0">
                          <a:solidFill>
                            <a:schemeClr val="tx1"/>
                          </a:solidFill>
                          <a:latin typeface="Cambria Math" panose="02040503050406030204" pitchFamily="18" charset="0"/>
                        </a:rPr>
                        <m:t> ~ </m:t>
                      </m:r>
                      <m:r>
                        <a:rPr lang="en-GB" sz="2000" b="1" i="1" smtClean="0">
                          <a:solidFill>
                            <a:schemeClr val="tx1"/>
                          </a:solidFill>
                          <a:latin typeface="Cambria Math" panose="02040503050406030204" pitchFamily="18" charset="0"/>
                        </a:rPr>
                        <m:t>𝑹𝒆𝒍𝒂𝒕𝒆𝒅𝒏𝒆𝒔𝒔</m:t>
                      </m:r>
                      <m:r>
                        <a:rPr lang="en-GB" sz="2000" b="1" i="1" smtClean="0">
                          <a:solidFill>
                            <a:schemeClr val="tx1"/>
                          </a:solidFill>
                          <a:latin typeface="Cambria Math" panose="02040503050406030204" pitchFamily="18" charset="0"/>
                        </a:rPr>
                        <m:t> ?</m:t>
                      </m:r>
                    </m:oMath>
                  </m:oMathPara>
                </a14:m>
                <a:endParaRPr lang="en-GB" sz="2000" b="1" dirty="0">
                  <a:solidFill>
                    <a:schemeClr val="tx1"/>
                  </a:solidFill>
                </a:endParaRPr>
              </a:p>
            </p:txBody>
          </p:sp>
        </mc:Choice>
        <mc:Fallback xmlns="">
          <p:sp>
            <p:nvSpPr>
              <p:cNvPr id="57" name="TextBox 56">
                <a:extLst>
                  <a:ext uri="{FF2B5EF4-FFF2-40B4-BE49-F238E27FC236}">
                    <a16:creationId xmlns:a16="http://schemas.microsoft.com/office/drawing/2014/main" id="{8FA2C5F8-6C4E-874A-9A51-31D296A0E2F3}"/>
                  </a:ext>
                </a:extLst>
              </p:cNvPr>
              <p:cNvSpPr txBox="1">
                <a:spLocks noRot="1" noChangeAspect="1" noMove="1" noResize="1" noEditPoints="1" noAdjustHandles="1" noChangeArrowheads="1" noChangeShapeType="1" noTextEdit="1"/>
              </p:cNvSpPr>
              <p:nvPr/>
            </p:nvSpPr>
            <p:spPr>
              <a:xfrm>
                <a:off x="6038656" y="6201053"/>
                <a:ext cx="4211089" cy="307777"/>
              </a:xfrm>
              <a:prstGeom prst="rect">
                <a:avLst/>
              </a:prstGeom>
              <a:blipFill>
                <a:blip r:embed="rId11"/>
                <a:stretch>
                  <a:fillRect l="-601" t="-3846" r="-601" b="-30769"/>
                </a:stretch>
              </a:blipFill>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03ADE890-5C43-124D-9A2F-32CDC2D9472F}"/>
              </a:ext>
            </a:extLst>
          </p:cNvPr>
          <p:cNvGrpSpPr/>
          <p:nvPr/>
        </p:nvGrpSpPr>
        <p:grpSpPr>
          <a:xfrm>
            <a:off x="7010148" y="4408908"/>
            <a:ext cx="1870387" cy="1557476"/>
            <a:chOff x="7159603" y="4748528"/>
            <a:chExt cx="1870387" cy="1557476"/>
          </a:xfrm>
        </p:grpSpPr>
        <p:pic>
          <p:nvPicPr>
            <p:cNvPr id="59" name="Picture 58">
              <a:extLst>
                <a:ext uri="{FF2B5EF4-FFF2-40B4-BE49-F238E27FC236}">
                  <a16:creationId xmlns:a16="http://schemas.microsoft.com/office/drawing/2014/main" id="{DEF3535A-7106-4640-974F-D3C7DABDCA05}"/>
                </a:ext>
              </a:extLst>
            </p:cNvPr>
            <p:cNvPicPr>
              <a:picLocks noChangeAspect="1"/>
            </p:cNvPicPr>
            <p:nvPr/>
          </p:nvPicPr>
          <p:blipFill>
            <a:blip r:embed="rId12"/>
            <a:stretch>
              <a:fillRect/>
            </a:stretch>
          </p:blipFill>
          <p:spPr>
            <a:xfrm>
              <a:off x="7312752" y="4748528"/>
              <a:ext cx="1625600" cy="1557476"/>
            </a:xfrm>
            <a:prstGeom prst="rect">
              <a:avLst/>
            </a:prstGeom>
          </p:spPr>
        </p:pic>
        <p:pic>
          <p:nvPicPr>
            <p:cNvPr id="60" name="Picture 59">
              <a:extLst>
                <a:ext uri="{FF2B5EF4-FFF2-40B4-BE49-F238E27FC236}">
                  <a16:creationId xmlns:a16="http://schemas.microsoft.com/office/drawing/2014/main" id="{C0557683-4D47-8640-B429-50515E559C72}"/>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59603" y="4975841"/>
              <a:ext cx="298506" cy="203440"/>
            </a:xfrm>
            <a:prstGeom prst="rect">
              <a:avLst/>
            </a:prstGeom>
          </p:spPr>
        </p:pic>
        <p:pic>
          <p:nvPicPr>
            <p:cNvPr id="62" name="Picture 61">
              <a:extLst>
                <a:ext uri="{FF2B5EF4-FFF2-40B4-BE49-F238E27FC236}">
                  <a16:creationId xmlns:a16="http://schemas.microsoft.com/office/drawing/2014/main" id="{6277B6E4-84FB-FA4C-930F-668DA60B7C45}"/>
                </a:ext>
              </a:extLst>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4122879">
              <a:off x="8715005" y="4688181"/>
              <a:ext cx="176469" cy="375452"/>
            </a:xfrm>
            <a:prstGeom prst="rect">
              <a:avLst/>
            </a:prstGeom>
          </p:spPr>
        </p:pic>
        <p:pic>
          <p:nvPicPr>
            <p:cNvPr id="64" name="Picture 63">
              <a:extLst>
                <a:ext uri="{FF2B5EF4-FFF2-40B4-BE49-F238E27FC236}">
                  <a16:creationId xmlns:a16="http://schemas.microsoft.com/office/drawing/2014/main" id="{27E7ECA5-1C37-0B42-8855-520E2487019D}"/>
                </a:ext>
              </a:extLst>
            </p:cNvPr>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5641575">
              <a:off x="8736175" y="5904259"/>
              <a:ext cx="252744" cy="334886"/>
            </a:xfrm>
            <a:prstGeom prst="rect">
              <a:avLst/>
            </a:prstGeom>
          </p:spPr>
        </p:pic>
      </p:grpSp>
      <p:sp>
        <p:nvSpPr>
          <p:cNvPr id="65" name="Right Brace 64">
            <a:extLst>
              <a:ext uri="{FF2B5EF4-FFF2-40B4-BE49-F238E27FC236}">
                <a16:creationId xmlns:a16="http://schemas.microsoft.com/office/drawing/2014/main" id="{4C7AD9F2-0582-4B42-821D-198DD7E6C725}"/>
              </a:ext>
            </a:extLst>
          </p:cNvPr>
          <p:cNvSpPr/>
          <p:nvPr/>
        </p:nvSpPr>
        <p:spPr>
          <a:xfrm rot="5400000">
            <a:off x="7770729" y="2223914"/>
            <a:ext cx="433553" cy="3518886"/>
          </a:xfrm>
          <a:prstGeom prst="rightBrace">
            <a:avLst>
              <a:gd name="adj1" fmla="val 32541"/>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429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73 -0.00324 L 0.41784 -0.21713 " pathEditMode="relative" ptsTypes="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573 -0.00093 L 0.43789 -0.2412 " pathEditMode="relative" ptsTypes="AA">
                                      <p:cBhvr>
                                        <p:cTn id="8" dur="2000" fill="hold"/>
                                        <p:tgtEl>
                                          <p:spTgt spid="46"/>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0017 0.00047 L 0.43554 -0.13264 " pathEditMode="relative" ptsTypes="AA">
                                      <p:cBhvr>
                                        <p:cTn id="10" dur="2000" fill="hold"/>
                                        <p:tgtEl>
                                          <p:spTgt spid="50"/>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00078 0.00046 L 0.39414 -0.16296 " pathEditMode="relative" ptsTypes="AA">
                                      <p:cBhvr>
                                        <p:cTn id="12" dur="2000" fill="hold"/>
                                        <p:tgtEl>
                                          <p:spTgt spid="43"/>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0.00247 0.00347 L 0.45612 -0.18125 " pathEditMode="relative" ptsTypes="AA">
                                      <p:cBhvr>
                                        <p:cTn id="14" dur="2000" fill="hold"/>
                                        <p:tgtEl>
                                          <p:spTgt spid="4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00339 0.00208 L 0.43359 -0.06528 " pathEditMode="relative" rAng="0" ptsTypes="AA">
                                      <p:cBhvr>
                                        <p:cTn id="16" dur="2000" fill="hold"/>
                                        <p:tgtEl>
                                          <p:spTgt spid="51"/>
                                        </p:tgtEl>
                                        <p:attrNameLst>
                                          <p:attrName>ppt_x</p:attrName>
                                          <p:attrName>ppt_y</p:attrName>
                                        </p:attrNameLst>
                                      </p:cBhvr>
                                      <p:rCtr x="21849" y="-3380"/>
                                    </p:animMotion>
                                  </p:childTnLst>
                                </p:cTn>
                              </p:par>
                              <p:par>
                                <p:cTn id="17" presetID="0" presetClass="path" presetSubtype="0" accel="50000" decel="50000" fill="hold" nodeType="withEffect">
                                  <p:stCondLst>
                                    <p:cond delay="0"/>
                                  </p:stCondLst>
                                  <p:childTnLst>
                                    <p:animMotion origin="layout" path="M -0.00573 0.00093 L 0.42136 -0.09722 " pathEditMode="relative" ptsTypes="AA">
                                      <p:cBhvr>
                                        <p:cTn id="18" dur="2000" fill="hold"/>
                                        <p:tgtEl>
                                          <p:spTgt spid="44"/>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00183 0.00208 L 0.44362 -0.11921 " pathEditMode="relative" ptsTypes="AA">
                                      <p:cBhvr>
                                        <p:cTn id="20" dur="2000" fill="hold"/>
                                        <p:tgtEl>
                                          <p:spTgt spid="48"/>
                                        </p:tgtEl>
                                        <p:attrNameLst>
                                          <p:attrName>ppt_x</p:attrName>
                                          <p:attrName>ppt_y</p:attrName>
                                        </p:attrNameLst>
                                      </p:cBhvr>
                                    </p:animMotion>
                                  </p:childTnLst>
                                </p:cTn>
                              </p:par>
                              <p:par>
                                <p:cTn id="21" presetID="1" presetClass="entr" presetSubtype="0" fill="hold" nodeType="withEffect">
                                  <p:stCondLst>
                                    <p:cond delay="200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200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2000"/>
                                  </p:stCondLst>
                                  <p:childTnLst>
                                    <p:set>
                                      <p:cBhvr>
                                        <p:cTn id="26" dur="1" fill="hold">
                                          <p:stCondLst>
                                            <p:cond delay="0"/>
                                          </p:stCondLst>
                                        </p:cTn>
                                        <p:tgtEl>
                                          <p:spTgt spid="18"/>
                                        </p:tgtEl>
                                        <p:attrNameLst>
                                          <p:attrName>style.visibility</p:attrName>
                                        </p:attrNameLst>
                                      </p:cBhvr>
                                      <p:to>
                                        <p:strVal val="visible"/>
                                      </p:to>
                                    </p:set>
                                  </p:childTnLst>
                                </p:cTn>
                              </p:par>
                              <p:par>
                                <p:cTn id="27" presetID="0" presetClass="path" presetSubtype="0" accel="50000" decel="50000" fill="hold" nodeType="withEffect">
                                  <p:stCondLst>
                                    <p:cond delay="0"/>
                                  </p:stCondLst>
                                  <p:childTnLst>
                                    <p:animMotion origin="layout" path="M -0.00131 -0.00254 L 0.44231 -0.18981 " pathEditMode="relative" ptsTypes="AA">
                                      <p:cBhvr>
                                        <p:cTn id="28" dur="2000" fill="hold"/>
                                        <p:tgtEl>
                                          <p:spTgt spid="49"/>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20" presetClass="entr" presetSubtype="0" fill="hold" nodeType="clickEffect">
                                  <p:stCondLst>
                                    <p:cond delay="0"/>
                                  </p:stCondLst>
                                  <p:childTnLst>
                                    <p:set>
                                      <p:cBhvr>
                                        <p:cTn id="32" dur="1" fill="hold">
                                          <p:stCondLst>
                                            <p:cond delay="0"/>
                                          </p:stCondLst>
                                        </p:cTn>
                                        <p:tgtEl>
                                          <p:spTgt spid="7173"/>
                                        </p:tgtEl>
                                        <p:attrNameLst>
                                          <p:attrName>style.visibility</p:attrName>
                                        </p:attrNameLst>
                                      </p:cBhvr>
                                      <p:to>
                                        <p:strVal val="visible"/>
                                      </p:to>
                                    </p:set>
                                    <p:animEffect transition="in" filter="wedge">
                                      <p:cBhvr>
                                        <p:cTn id="33" dur="500"/>
                                        <p:tgtEl>
                                          <p:spTgt spid="7173"/>
                                        </p:tgtEl>
                                      </p:cBhvr>
                                    </p:animEffect>
                                  </p:childTnLst>
                                </p:cTn>
                              </p:par>
                              <p:par>
                                <p:cTn id="34" presetID="20" presetClass="entr" presetSubtype="0" fill="hold"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wedge">
                                      <p:cBhvr>
                                        <p:cTn id="36" dur="500"/>
                                        <p:tgtEl>
                                          <p:spTgt spid="84"/>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8" grpId="0"/>
      <p:bldP spid="56" grpId="0"/>
      <p:bldP spid="57" grpId="0"/>
      <p:bldP spid="6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460A8C-A51A-B94C-80EF-0D21753A93E0}"/>
              </a:ext>
            </a:extLst>
          </p:cNvPr>
          <p:cNvSpPr txBox="1"/>
          <p:nvPr/>
        </p:nvSpPr>
        <p:spPr>
          <a:xfrm>
            <a:off x="3033182" y="197245"/>
            <a:ext cx="6577696" cy="584775"/>
          </a:xfrm>
          <a:prstGeom prst="rect">
            <a:avLst/>
          </a:prstGeom>
          <a:noFill/>
        </p:spPr>
        <p:txBody>
          <a:bodyPr wrap="square" rtlCol="0">
            <a:spAutoFit/>
          </a:bodyPr>
          <a:lstStyle/>
          <a:p>
            <a:pPr algn="ctr"/>
            <a:r>
              <a:rPr lang="en-GB" sz="3200" b="1" dirty="0"/>
              <a:t>Step 1: measuring relatedness</a:t>
            </a:r>
          </a:p>
        </p:txBody>
      </p:sp>
      <p:sp>
        <p:nvSpPr>
          <p:cNvPr id="8" name="Rectangle 7">
            <a:extLst>
              <a:ext uri="{FF2B5EF4-FFF2-40B4-BE49-F238E27FC236}">
                <a16:creationId xmlns:a16="http://schemas.microsoft.com/office/drawing/2014/main" id="{0E4E7405-DC14-1342-93DF-44D993DD5ED7}"/>
              </a:ext>
            </a:extLst>
          </p:cNvPr>
          <p:cNvSpPr/>
          <p:nvPr/>
        </p:nvSpPr>
        <p:spPr>
          <a:xfrm>
            <a:off x="585788" y="1657350"/>
            <a:ext cx="11229975" cy="428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714C8D-4A5E-FA4B-945F-1733B38EF5AB}"/>
              </a:ext>
            </a:extLst>
          </p:cNvPr>
          <p:cNvSpPr txBox="1"/>
          <p:nvPr/>
        </p:nvSpPr>
        <p:spPr>
          <a:xfrm>
            <a:off x="1871663" y="1381302"/>
            <a:ext cx="9086850" cy="523220"/>
          </a:xfrm>
          <a:prstGeom prst="rect">
            <a:avLst/>
          </a:prstGeom>
          <a:noFill/>
        </p:spPr>
        <p:txBody>
          <a:bodyPr wrap="square" rtlCol="0">
            <a:spAutoFit/>
          </a:bodyPr>
          <a:lstStyle/>
          <a:p>
            <a:pPr algn="ctr"/>
            <a:r>
              <a:rPr lang="en-US" sz="2800" b="1" dirty="0"/>
              <a:t>SNPs detection to resolve strain level composition</a:t>
            </a:r>
          </a:p>
        </p:txBody>
      </p:sp>
      <p:sp>
        <p:nvSpPr>
          <p:cNvPr id="9" name="Rectangle 8">
            <a:extLst>
              <a:ext uri="{FF2B5EF4-FFF2-40B4-BE49-F238E27FC236}">
                <a16:creationId xmlns:a16="http://schemas.microsoft.com/office/drawing/2014/main" id="{C1AC2CA9-1F13-BE4D-87EE-74E06B759C0D}"/>
              </a:ext>
            </a:extLst>
          </p:cNvPr>
          <p:cNvSpPr/>
          <p:nvPr/>
        </p:nvSpPr>
        <p:spPr>
          <a:xfrm>
            <a:off x="2457450" y="5086350"/>
            <a:ext cx="1928813" cy="814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05133FA-7582-164F-8296-C08DFAFC79D6}"/>
              </a:ext>
            </a:extLst>
          </p:cNvPr>
          <p:cNvSpPr txBox="1"/>
          <p:nvPr/>
        </p:nvSpPr>
        <p:spPr>
          <a:xfrm>
            <a:off x="4675239" y="839883"/>
            <a:ext cx="5383161" cy="461665"/>
          </a:xfrm>
          <a:prstGeom prst="rect">
            <a:avLst/>
          </a:prstGeom>
          <a:noFill/>
        </p:spPr>
        <p:txBody>
          <a:bodyPr wrap="square" rtlCol="0">
            <a:spAutoFit/>
          </a:bodyPr>
          <a:lstStyle/>
          <a:p>
            <a:r>
              <a:rPr lang="en-US" sz="2400" b="1" dirty="0"/>
              <a:t>MIDAS – </a:t>
            </a:r>
            <a:r>
              <a:rPr lang="en-US" sz="2400" b="1" dirty="0" err="1"/>
              <a:t>Nayfach</a:t>
            </a:r>
            <a:r>
              <a:rPr lang="en-US" sz="2400" b="1" dirty="0"/>
              <a:t> </a:t>
            </a:r>
            <a:r>
              <a:rPr lang="en-US" sz="2400" b="1" i="1" dirty="0"/>
              <a:t>et al</a:t>
            </a:r>
            <a:r>
              <a:rPr lang="en-US" sz="2400" b="1" dirty="0"/>
              <a:t>, 2016</a:t>
            </a:r>
          </a:p>
        </p:txBody>
      </p:sp>
    </p:spTree>
    <p:extLst>
      <p:ext uri="{BB962C8B-B14F-4D97-AF65-F5344CB8AC3E}">
        <p14:creationId xmlns:p14="http://schemas.microsoft.com/office/powerpoint/2010/main" val="2887717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5C2614-7161-5543-8D94-AB18C5EC2E81}"/>
              </a:ext>
            </a:extLst>
          </p:cNvPr>
          <p:cNvPicPr>
            <a:picLocks noChangeAspect="1"/>
          </p:cNvPicPr>
          <p:nvPr/>
        </p:nvPicPr>
        <p:blipFill>
          <a:blip r:embed="rId3"/>
          <a:stretch>
            <a:fillRect/>
          </a:stretch>
        </p:blipFill>
        <p:spPr>
          <a:xfrm>
            <a:off x="1092355" y="240780"/>
            <a:ext cx="7106951" cy="6343650"/>
          </a:xfrm>
          <a:prstGeom prst="rect">
            <a:avLst/>
          </a:prstGeom>
        </p:spPr>
      </p:pic>
      <p:sp>
        <p:nvSpPr>
          <p:cNvPr id="4" name="Rectangle 3">
            <a:extLst>
              <a:ext uri="{FF2B5EF4-FFF2-40B4-BE49-F238E27FC236}">
                <a16:creationId xmlns:a16="http://schemas.microsoft.com/office/drawing/2014/main" id="{4EFFD0AD-7CBE-ED4D-9721-2B1C33B3A85F}"/>
              </a:ext>
            </a:extLst>
          </p:cNvPr>
          <p:cNvSpPr/>
          <p:nvPr/>
        </p:nvSpPr>
        <p:spPr>
          <a:xfrm>
            <a:off x="890666" y="44970"/>
            <a:ext cx="389744" cy="434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26DB4D5-D3E5-974E-974E-61BD8673092A}"/>
              </a:ext>
            </a:extLst>
          </p:cNvPr>
          <p:cNvSpPr/>
          <p:nvPr/>
        </p:nvSpPr>
        <p:spPr>
          <a:xfrm>
            <a:off x="785734" y="6544040"/>
            <a:ext cx="7704945" cy="28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C1AA9EF-3986-CC48-B128-E91A74209C44}"/>
              </a:ext>
            </a:extLst>
          </p:cNvPr>
          <p:cNvPicPr>
            <a:picLocks noChangeAspect="1"/>
          </p:cNvPicPr>
          <p:nvPr/>
        </p:nvPicPr>
        <p:blipFill rotWithShape="1">
          <a:blip r:embed="rId4"/>
          <a:srcRect l="36700"/>
          <a:stretch/>
        </p:blipFill>
        <p:spPr>
          <a:xfrm>
            <a:off x="8199306" y="479685"/>
            <a:ext cx="3529144" cy="1498600"/>
          </a:xfrm>
          <a:prstGeom prst="rect">
            <a:avLst/>
          </a:prstGeom>
        </p:spPr>
      </p:pic>
      <p:pic>
        <p:nvPicPr>
          <p:cNvPr id="8" name="Picture 7">
            <a:extLst>
              <a:ext uri="{FF2B5EF4-FFF2-40B4-BE49-F238E27FC236}">
                <a16:creationId xmlns:a16="http://schemas.microsoft.com/office/drawing/2014/main" id="{48A0ECA9-DDD6-254A-8A3E-B424006970FC}"/>
              </a:ext>
            </a:extLst>
          </p:cNvPr>
          <p:cNvPicPr>
            <a:picLocks noChangeAspect="1"/>
          </p:cNvPicPr>
          <p:nvPr/>
        </p:nvPicPr>
        <p:blipFill rotWithShape="1">
          <a:blip r:embed="rId4"/>
          <a:srcRect r="66114"/>
          <a:stretch/>
        </p:blipFill>
        <p:spPr>
          <a:xfrm>
            <a:off x="9207500" y="2013990"/>
            <a:ext cx="1889227" cy="1498600"/>
          </a:xfrm>
          <a:prstGeom prst="rect">
            <a:avLst/>
          </a:prstGeom>
        </p:spPr>
      </p:pic>
      <p:sp>
        <p:nvSpPr>
          <p:cNvPr id="10" name="TextBox 9">
            <a:extLst>
              <a:ext uri="{FF2B5EF4-FFF2-40B4-BE49-F238E27FC236}">
                <a16:creationId xmlns:a16="http://schemas.microsoft.com/office/drawing/2014/main" id="{ED08D6BE-C265-324E-907A-67C543CB3AFD}"/>
              </a:ext>
            </a:extLst>
          </p:cNvPr>
          <p:cNvSpPr txBox="1"/>
          <p:nvPr/>
        </p:nvSpPr>
        <p:spPr>
          <a:xfrm>
            <a:off x="146696" y="3259018"/>
            <a:ext cx="945660" cy="646331"/>
          </a:xfrm>
          <a:prstGeom prst="rect">
            <a:avLst/>
          </a:prstGeom>
          <a:noFill/>
        </p:spPr>
        <p:txBody>
          <a:bodyPr wrap="square" rtlCol="0">
            <a:spAutoFit/>
          </a:bodyPr>
          <a:lstStyle/>
          <a:p>
            <a:pPr algn="ctr"/>
            <a:r>
              <a:rPr lang="en-US" dirty="0"/>
              <a:t>SNP calling</a:t>
            </a:r>
          </a:p>
        </p:txBody>
      </p:sp>
      <p:sp>
        <p:nvSpPr>
          <p:cNvPr id="11" name="Rectangle 10">
            <a:extLst>
              <a:ext uri="{FF2B5EF4-FFF2-40B4-BE49-F238E27FC236}">
                <a16:creationId xmlns:a16="http://schemas.microsoft.com/office/drawing/2014/main" id="{9F88B736-E173-BA4E-9340-97457D2AB930}"/>
              </a:ext>
            </a:extLst>
          </p:cNvPr>
          <p:cNvSpPr/>
          <p:nvPr/>
        </p:nvSpPr>
        <p:spPr>
          <a:xfrm>
            <a:off x="4032738" y="44970"/>
            <a:ext cx="4166568" cy="4691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D555A-9053-274C-957E-AEF192B7B8DC}"/>
              </a:ext>
            </a:extLst>
          </p:cNvPr>
          <p:cNvSpPr/>
          <p:nvPr/>
        </p:nvSpPr>
        <p:spPr>
          <a:xfrm>
            <a:off x="6422643" y="4616976"/>
            <a:ext cx="2068036" cy="2022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C8758D-349B-4D4C-A56C-96A4316343FA}"/>
              </a:ext>
            </a:extLst>
          </p:cNvPr>
          <p:cNvSpPr/>
          <p:nvPr/>
        </p:nvSpPr>
        <p:spPr>
          <a:xfrm>
            <a:off x="8400994" y="264522"/>
            <a:ext cx="3327455" cy="3248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7A80EA6-6BB8-D04D-8E18-70DB63DE49B9}"/>
              </a:ext>
            </a:extLst>
          </p:cNvPr>
          <p:cNvSpPr/>
          <p:nvPr/>
        </p:nvSpPr>
        <p:spPr>
          <a:xfrm>
            <a:off x="246391" y="2191587"/>
            <a:ext cx="3786345" cy="106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49C80F4-2D47-6541-893F-72662A5B0957}"/>
              </a:ext>
            </a:extLst>
          </p:cNvPr>
          <p:cNvSpPr/>
          <p:nvPr/>
        </p:nvSpPr>
        <p:spPr>
          <a:xfrm>
            <a:off x="246381" y="3300382"/>
            <a:ext cx="3786345" cy="1316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AD02CFD-2AA7-EF48-AC9B-115558BC7495}"/>
              </a:ext>
            </a:extLst>
          </p:cNvPr>
          <p:cNvSpPr/>
          <p:nvPr/>
        </p:nvSpPr>
        <p:spPr>
          <a:xfrm>
            <a:off x="785734" y="4764480"/>
            <a:ext cx="3786345" cy="1874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3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2A7B4E4-5FBF-9E44-8FF7-6D9FAD4DCB0E}"/>
              </a:ext>
            </a:extLst>
          </p:cNvPr>
          <p:cNvGrpSpPr/>
          <p:nvPr/>
        </p:nvGrpSpPr>
        <p:grpSpPr>
          <a:xfrm>
            <a:off x="74950" y="302133"/>
            <a:ext cx="5532050" cy="6790420"/>
            <a:chOff x="2692681" y="67580"/>
            <a:chExt cx="5532050" cy="6790420"/>
          </a:xfrm>
        </p:grpSpPr>
        <p:cxnSp>
          <p:nvCxnSpPr>
            <p:cNvPr id="7" name="Straight Connector 6">
              <a:extLst>
                <a:ext uri="{FF2B5EF4-FFF2-40B4-BE49-F238E27FC236}">
                  <a16:creationId xmlns:a16="http://schemas.microsoft.com/office/drawing/2014/main" id="{7F0ADFA1-DFD6-CD43-9030-97ABB92D5564}"/>
                </a:ext>
              </a:extLst>
            </p:cNvPr>
            <p:cNvCxnSpPr/>
            <p:nvPr/>
          </p:nvCxnSpPr>
          <p:spPr>
            <a:xfrm>
              <a:off x="4325421" y="1530849"/>
              <a:ext cx="0" cy="189044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7D7582B-20A9-9A48-A4A7-A647ADADD22F}"/>
                </a:ext>
              </a:extLst>
            </p:cNvPr>
            <p:cNvPicPr>
              <a:picLocks noChangeAspect="1"/>
            </p:cNvPicPr>
            <p:nvPr/>
          </p:nvPicPr>
          <p:blipFill rotWithShape="1">
            <a:blip r:embed="rId3"/>
            <a:srcRect t="14616"/>
            <a:stretch/>
          </p:blipFill>
          <p:spPr>
            <a:xfrm>
              <a:off x="2941836" y="2433786"/>
              <a:ext cx="5282895" cy="4424214"/>
            </a:xfrm>
            <a:prstGeom prst="rect">
              <a:avLst/>
            </a:prstGeom>
          </p:spPr>
        </p:pic>
        <p:pic>
          <p:nvPicPr>
            <p:cNvPr id="5" name="Picture 4">
              <a:extLst>
                <a:ext uri="{FF2B5EF4-FFF2-40B4-BE49-F238E27FC236}">
                  <a16:creationId xmlns:a16="http://schemas.microsoft.com/office/drawing/2014/main" id="{FBAEDC7E-9465-9641-AF23-B20DD344A339}"/>
                </a:ext>
              </a:extLst>
            </p:cNvPr>
            <p:cNvPicPr>
              <a:picLocks noChangeAspect="1"/>
            </p:cNvPicPr>
            <p:nvPr/>
          </p:nvPicPr>
          <p:blipFill>
            <a:blip r:embed="rId4"/>
            <a:stretch>
              <a:fillRect/>
            </a:stretch>
          </p:blipFill>
          <p:spPr>
            <a:xfrm>
              <a:off x="2692681" y="67580"/>
              <a:ext cx="5511502" cy="2042452"/>
            </a:xfrm>
            <a:prstGeom prst="rect">
              <a:avLst/>
            </a:prstGeom>
          </p:spPr>
        </p:pic>
      </p:grpSp>
      <p:grpSp>
        <p:nvGrpSpPr>
          <p:cNvPr id="24" name="Group 23">
            <a:extLst>
              <a:ext uri="{FF2B5EF4-FFF2-40B4-BE49-F238E27FC236}">
                <a16:creationId xmlns:a16="http://schemas.microsoft.com/office/drawing/2014/main" id="{1A1457D4-0843-CD45-BB1F-EE8DEA27156C}"/>
              </a:ext>
            </a:extLst>
          </p:cNvPr>
          <p:cNvGrpSpPr/>
          <p:nvPr/>
        </p:nvGrpSpPr>
        <p:grpSpPr>
          <a:xfrm>
            <a:off x="6032907" y="1218499"/>
            <a:ext cx="6518397" cy="4764940"/>
            <a:chOff x="6032907" y="1218499"/>
            <a:chExt cx="6518397" cy="4764940"/>
          </a:xfrm>
        </p:grpSpPr>
        <p:pic>
          <p:nvPicPr>
            <p:cNvPr id="11" name="Picture 10">
              <a:extLst>
                <a:ext uri="{FF2B5EF4-FFF2-40B4-BE49-F238E27FC236}">
                  <a16:creationId xmlns:a16="http://schemas.microsoft.com/office/drawing/2014/main" id="{A7BC7507-0234-634C-8DAA-C50D10ED1373}"/>
                </a:ext>
              </a:extLst>
            </p:cNvPr>
            <p:cNvPicPr>
              <a:picLocks noChangeAspect="1"/>
            </p:cNvPicPr>
            <p:nvPr/>
          </p:nvPicPr>
          <p:blipFill rotWithShape="1">
            <a:blip r:embed="rId5"/>
            <a:srcRect r="73804"/>
            <a:stretch/>
          </p:blipFill>
          <p:spPr>
            <a:xfrm>
              <a:off x="6032907" y="1411247"/>
              <a:ext cx="1979511" cy="4572192"/>
            </a:xfrm>
            <a:prstGeom prst="rect">
              <a:avLst/>
            </a:prstGeom>
          </p:spPr>
        </p:pic>
        <p:pic>
          <p:nvPicPr>
            <p:cNvPr id="12" name="Picture 12" descr="RÃ©sultat de recherche d'images pour &quot;phylogeny symbol&quot;">
              <a:extLst>
                <a:ext uri="{FF2B5EF4-FFF2-40B4-BE49-F238E27FC236}">
                  <a16:creationId xmlns:a16="http://schemas.microsoft.com/office/drawing/2014/main" id="{562CCE45-03FB-4447-BF70-44C06EAC731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16046" y="2180518"/>
              <a:ext cx="755837" cy="7068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RÃ©sultat de recherche d'images pour &quot;question mark symbol&quot;">
              <a:extLst>
                <a:ext uri="{FF2B5EF4-FFF2-40B4-BE49-F238E27FC236}">
                  <a16:creationId xmlns:a16="http://schemas.microsoft.com/office/drawing/2014/main" id="{9FBAAD45-8181-AB44-91C5-FFD980712A7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54880" y="4579655"/>
              <a:ext cx="756488" cy="7074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E10A642-6626-F247-90F2-58F4BD5BF4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24173" y="3094130"/>
              <a:ext cx="775657" cy="972382"/>
            </a:xfrm>
            <a:prstGeom prst="rect">
              <a:avLst/>
            </a:prstGeom>
          </p:spPr>
        </p:pic>
        <p:pic>
          <p:nvPicPr>
            <p:cNvPr id="15" name="Picture 14">
              <a:extLst>
                <a:ext uri="{FF2B5EF4-FFF2-40B4-BE49-F238E27FC236}">
                  <a16:creationId xmlns:a16="http://schemas.microsoft.com/office/drawing/2014/main" id="{923618DA-1235-5347-B21E-9745071609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50027" y="1218499"/>
              <a:ext cx="671410" cy="667800"/>
            </a:xfrm>
            <a:prstGeom prst="rect">
              <a:avLst/>
            </a:prstGeom>
          </p:spPr>
        </p:pic>
        <p:cxnSp>
          <p:nvCxnSpPr>
            <p:cNvPr id="16" name="Straight Connector 15">
              <a:extLst>
                <a:ext uri="{FF2B5EF4-FFF2-40B4-BE49-F238E27FC236}">
                  <a16:creationId xmlns:a16="http://schemas.microsoft.com/office/drawing/2014/main" id="{FF9E8BAF-7C09-6546-82CD-D6ADD0E31D0C}"/>
                </a:ext>
              </a:extLst>
            </p:cNvPr>
            <p:cNvCxnSpPr>
              <a:cxnSpLocks/>
              <a:endCxn id="15" idx="1"/>
            </p:cNvCxnSpPr>
            <p:nvPr/>
          </p:nvCxnSpPr>
          <p:spPr>
            <a:xfrm flipV="1">
              <a:off x="7926998" y="1552399"/>
              <a:ext cx="823029" cy="98392"/>
            </a:xfrm>
            <a:prstGeom prst="line">
              <a:avLst/>
            </a:prstGeom>
            <a:ln w="222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68C8960-97C6-BC43-8636-1A5A7C305D36}"/>
                </a:ext>
              </a:extLst>
            </p:cNvPr>
            <p:cNvCxnSpPr>
              <a:cxnSpLocks/>
            </p:cNvCxnSpPr>
            <p:nvPr/>
          </p:nvCxnSpPr>
          <p:spPr>
            <a:xfrm>
              <a:off x="7926998" y="2456454"/>
              <a:ext cx="618671" cy="77476"/>
            </a:xfrm>
            <a:prstGeom prst="line">
              <a:avLst/>
            </a:prstGeom>
            <a:ln w="222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F3386A8-F932-7646-AEA6-B29A2F9050D3}"/>
                </a:ext>
              </a:extLst>
            </p:cNvPr>
            <p:cNvCxnSpPr>
              <a:cxnSpLocks/>
            </p:cNvCxnSpPr>
            <p:nvPr/>
          </p:nvCxnSpPr>
          <p:spPr>
            <a:xfrm>
              <a:off x="7928951" y="3552220"/>
              <a:ext cx="761972" cy="130784"/>
            </a:xfrm>
            <a:prstGeom prst="line">
              <a:avLst/>
            </a:prstGeom>
            <a:ln w="222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C9A592B-4027-EA49-9B43-F3A0440ECC28}"/>
                </a:ext>
              </a:extLst>
            </p:cNvPr>
            <p:cNvCxnSpPr>
              <a:cxnSpLocks/>
            </p:cNvCxnSpPr>
            <p:nvPr/>
          </p:nvCxnSpPr>
          <p:spPr>
            <a:xfrm>
              <a:off x="7992542" y="4771942"/>
              <a:ext cx="698381" cy="161428"/>
            </a:xfrm>
            <a:prstGeom prst="line">
              <a:avLst/>
            </a:prstGeom>
            <a:ln w="222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Right Brace 19">
              <a:extLst>
                <a:ext uri="{FF2B5EF4-FFF2-40B4-BE49-F238E27FC236}">
                  <a16:creationId xmlns:a16="http://schemas.microsoft.com/office/drawing/2014/main" id="{7FD32C1D-B57F-3046-9F07-A336A9E4F547}"/>
                </a:ext>
              </a:extLst>
            </p:cNvPr>
            <p:cNvSpPr/>
            <p:nvPr/>
          </p:nvSpPr>
          <p:spPr>
            <a:xfrm>
              <a:off x="10024807" y="1368157"/>
              <a:ext cx="299258" cy="2226503"/>
            </a:xfrm>
            <a:prstGeom prst="rightBrace">
              <a:avLst>
                <a:gd name="adj1" fmla="val 63889"/>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e 20">
              <a:extLst>
                <a:ext uri="{FF2B5EF4-FFF2-40B4-BE49-F238E27FC236}">
                  <a16:creationId xmlns:a16="http://schemas.microsoft.com/office/drawing/2014/main" id="{D8D19A02-EDC2-7E49-9AA9-D68AFC4B74A0}"/>
                </a:ext>
              </a:extLst>
            </p:cNvPr>
            <p:cNvSpPr/>
            <p:nvPr/>
          </p:nvSpPr>
          <p:spPr>
            <a:xfrm>
              <a:off x="10024807" y="3697343"/>
              <a:ext cx="299258" cy="2043309"/>
            </a:xfrm>
            <a:prstGeom prst="rightBrace">
              <a:avLst>
                <a:gd name="adj1" fmla="val 63889"/>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42F6F763-46A2-DD4E-9055-C48F589265E1}"/>
                </a:ext>
              </a:extLst>
            </p:cNvPr>
            <p:cNvSpPr txBox="1"/>
            <p:nvPr/>
          </p:nvSpPr>
          <p:spPr>
            <a:xfrm>
              <a:off x="10333187" y="2249369"/>
              <a:ext cx="1778924" cy="461665"/>
            </a:xfrm>
            <a:prstGeom prst="rect">
              <a:avLst/>
            </a:prstGeom>
            <a:noFill/>
          </p:spPr>
          <p:txBody>
            <a:bodyPr wrap="square" rtlCol="0">
              <a:spAutoFit/>
            </a:bodyPr>
            <a:lstStyle/>
            <a:p>
              <a:r>
                <a:rPr lang="en-US" sz="2400" b="1" dirty="0"/>
                <a:t>Explained</a:t>
              </a:r>
            </a:p>
          </p:txBody>
        </p:sp>
        <p:sp>
          <p:nvSpPr>
            <p:cNvPr id="23" name="TextBox 22">
              <a:extLst>
                <a:ext uri="{FF2B5EF4-FFF2-40B4-BE49-F238E27FC236}">
                  <a16:creationId xmlns:a16="http://schemas.microsoft.com/office/drawing/2014/main" id="{76F000DE-1B34-1348-922E-62ABD7164A48}"/>
                </a:ext>
              </a:extLst>
            </p:cNvPr>
            <p:cNvSpPr txBox="1"/>
            <p:nvPr/>
          </p:nvSpPr>
          <p:spPr>
            <a:xfrm>
              <a:off x="10324065" y="4488164"/>
              <a:ext cx="2227239" cy="461665"/>
            </a:xfrm>
            <a:prstGeom prst="rect">
              <a:avLst/>
            </a:prstGeom>
            <a:noFill/>
          </p:spPr>
          <p:txBody>
            <a:bodyPr wrap="square" rtlCol="0">
              <a:spAutoFit/>
            </a:bodyPr>
            <a:lstStyle/>
            <a:p>
              <a:r>
                <a:rPr lang="en-US" sz="2400" b="1" dirty="0"/>
                <a:t>Idiosyncratic</a:t>
              </a:r>
            </a:p>
          </p:txBody>
        </p:sp>
      </p:grpSp>
    </p:spTree>
    <p:extLst>
      <p:ext uri="{BB962C8B-B14F-4D97-AF65-F5344CB8AC3E}">
        <p14:creationId xmlns:p14="http://schemas.microsoft.com/office/powerpoint/2010/main" val="1392689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800BED-54F9-4358-B3A3-DC40CDED4ED2}"/>
              </a:ext>
            </a:extLst>
          </p:cNvPr>
          <p:cNvSpPr/>
          <p:nvPr/>
        </p:nvSpPr>
        <p:spPr>
          <a:xfrm>
            <a:off x="241970" y="2674257"/>
            <a:ext cx="2505296" cy="783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ACB1430-DA11-6746-ABB6-4421811D8760}"/>
              </a:ext>
            </a:extLst>
          </p:cNvPr>
          <p:cNvSpPr txBox="1"/>
          <p:nvPr/>
        </p:nvSpPr>
        <p:spPr>
          <a:xfrm>
            <a:off x="593567" y="939620"/>
            <a:ext cx="6726367" cy="584775"/>
          </a:xfrm>
          <a:prstGeom prst="rect">
            <a:avLst/>
          </a:prstGeom>
          <a:noFill/>
        </p:spPr>
        <p:txBody>
          <a:bodyPr wrap="square" rtlCol="0">
            <a:spAutoFit/>
          </a:bodyPr>
          <a:lstStyle/>
          <a:p>
            <a:pPr algn="ctr"/>
            <a:r>
              <a:rPr lang="en-GB" sz="3200" b="1" dirty="0">
                <a:solidFill>
                  <a:schemeClr val="accent2"/>
                </a:solidFill>
              </a:rPr>
              <a:t>1 - Computational: secretome size</a:t>
            </a:r>
          </a:p>
        </p:txBody>
      </p:sp>
      <p:sp>
        <p:nvSpPr>
          <p:cNvPr id="12" name="TextBox 11">
            <a:extLst>
              <a:ext uri="{FF2B5EF4-FFF2-40B4-BE49-F238E27FC236}">
                <a16:creationId xmlns:a16="http://schemas.microsoft.com/office/drawing/2014/main" id="{6E722567-255A-3F47-93A1-611AB9EB2B5B}"/>
              </a:ext>
            </a:extLst>
          </p:cNvPr>
          <p:cNvSpPr txBox="1"/>
          <p:nvPr/>
        </p:nvSpPr>
        <p:spPr>
          <a:xfrm>
            <a:off x="992810" y="247982"/>
            <a:ext cx="10517872" cy="584775"/>
          </a:xfrm>
          <a:prstGeom prst="rect">
            <a:avLst/>
          </a:prstGeom>
          <a:noFill/>
        </p:spPr>
        <p:txBody>
          <a:bodyPr wrap="square" rtlCol="0">
            <a:spAutoFit/>
          </a:bodyPr>
          <a:lstStyle/>
          <a:p>
            <a:pPr algn="ctr"/>
            <a:r>
              <a:rPr lang="en-GB" sz="3200" b="1" dirty="0"/>
              <a:t>Step 2: measure sociality from genome content</a:t>
            </a:r>
          </a:p>
        </p:txBody>
      </p:sp>
    </p:spTree>
    <p:extLst>
      <p:ext uri="{BB962C8B-B14F-4D97-AF65-F5344CB8AC3E}">
        <p14:creationId xmlns:p14="http://schemas.microsoft.com/office/powerpoint/2010/main" val="2051492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800BED-54F9-4358-B3A3-DC40CDED4ED2}"/>
              </a:ext>
            </a:extLst>
          </p:cNvPr>
          <p:cNvSpPr/>
          <p:nvPr/>
        </p:nvSpPr>
        <p:spPr>
          <a:xfrm>
            <a:off x="241970" y="2674257"/>
            <a:ext cx="2505296" cy="783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ACB1430-DA11-6746-ABB6-4421811D8760}"/>
              </a:ext>
            </a:extLst>
          </p:cNvPr>
          <p:cNvSpPr txBox="1"/>
          <p:nvPr/>
        </p:nvSpPr>
        <p:spPr>
          <a:xfrm>
            <a:off x="593567" y="939620"/>
            <a:ext cx="6726367" cy="584775"/>
          </a:xfrm>
          <a:prstGeom prst="rect">
            <a:avLst/>
          </a:prstGeom>
          <a:noFill/>
        </p:spPr>
        <p:txBody>
          <a:bodyPr wrap="square" rtlCol="0">
            <a:spAutoFit/>
          </a:bodyPr>
          <a:lstStyle/>
          <a:p>
            <a:pPr algn="ctr"/>
            <a:r>
              <a:rPr lang="en-GB" sz="3200" b="1" dirty="0">
                <a:solidFill>
                  <a:schemeClr val="accent2"/>
                </a:solidFill>
              </a:rPr>
              <a:t>1 - Computational: secretome size</a:t>
            </a:r>
          </a:p>
        </p:txBody>
      </p:sp>
      <p:pic>
        <p:nvPicPr>
          <p:cNvPr id="10" name="Picture 9">
            <a:extLst>
              <a:ext uri="{FF2B5EF4-FFF2-40B4-BE49-F238E27FC236}">
                <a16:creationId xmlns:a16="http://schemas.microsoft.com/office/drawing/2014/main" id="{8BB63345-0987-4443-96E5-0EBCB9101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350" y="2042111"/>
            <a:ext cx="4911869" cy="1518380"/>
          </a:xfrm>
          <a:prstGeom prst="rect">
            <a:avLst/>
          </a:prstGeom>
        </p:spPr>
      </p:pic>
      <p:sp>
        <p:nvSpPr>
          <p:cNvPr id="12" name="TextBox 11">
            <a:extLst>
              <a:ext uri="{FF2B5EF4-FFF2-40B4-BE49-F238E27FC236}">
                <a16:creationId xmlns:a16="http://schemas.microsoft.com/office/drawing/2014/main" id="{6E722567-255A-3F47-93A1-611AB9EB2B5B}"/>
              </a:ext>
            </a:extLst>
          </p:cNvPr>
          <p:cNvSpPr txBox="1"/>
          <p:nvPr/>
        </p:nvSpPr>
        <p:spPr>
          <a:xfrm>
            <a:off x="992810" y="247982"/>
            <a:ext cx="10517872" cy="584775"/>
          </a:xfrm>
          <a:prstGeom prst="rect">
            <a:avLst/>
          </a:prstGeom>
          <a:noFill/>
        </p:spPr>
        <p:txBody>
          <a:bodyPr wrap="square" rtlCol="0">
            <a:spAutoFit/>
          </a:bodyPr>
          <a:lstStyle/>
          <a:p>
            <a:pPr algn="ctr"/>
            <a:r>
              <a:rPr lang="en-GB" sz="3200" b="1" dirty="0"/>
              <a:t>Step 2: measure sociality from genome content</a:t>
            </a:r>
          </a:p>
        </p:txBody>
      </p:sp>
      <p:sp>
        <p:nvSpPr>
          <p:cNvPr id="2" name="TextBox 1">
            <a:extLst>
              <a:ext uri="{FF2B5EF4-FFF2-40B4-BE49-F238E27FC236}">
                <a16:creationId xmlns:a16="http://schemas.microsoft.com/office/drawing/2014/main" id="{F3432EC7-8543-0D49-9776-4C6B6A803F6D}"/>
              </a:ext>
            </a:extLst>
          </p:cNvPr>
          <p:cNvSpPr txBox="1"/>
          <p:nvPr/>
        </p:nvSpPr>
        <p:spPr>
          <a:xfrm>
            <a:off x="500582" y="4421213"/>
            <a:ext cx="5477403" cy="1569660"/>
          </a:xfrm>
          <a:prstGeom prst="rect">
            <a:avLst/>
          </a:prstGeom>
          <a:noFill/>
        </p:spPr>
        <p:txBody>
          <a:bodyPr wrap="square" rtlCol="0">
            <a:spAutoFit/>
          </a:bodyPr>
          <a:lstStyle/>
          <a:p>
            <a:pPr algn="ctr"/>
            <a:r>
              <a:rPr lang="en-US" sz="3200" b="1" dirty="0"/>
              <a:t>Public goods</a:t>
            </a:r>
          </a:p>
          <a:p>
            <a:pPr algn="ctr"/>
            <a:r>
              <a:rPr lang="en-US" sz="3200" b="1" dirty="0"/>
              <a:t>=</a:t>
            </a:r>
          </a:p>
          <a:p>
            <a:pPr algn="ctr"/>
            <a:r>
              <a:rPr lang="en-US" sz="3200" b="1" dirty="0"/>
              <a:t>SECRETED PRODUCTS</a:t>
            </a:r>
          </a:p>
        </p:txBody>
      </p:sp>
    </p:spTree>
    <p:extLst>
      <p:ext uri="{BB962C8B-B14F-4D97-AF65-F5344CB8AC3E}">
        <p14:creationId xmlns:p14="http://schemas.microsoft.com/office/powerpoint/2010/main" val="483081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4103ED-80D9-0149-B9B8-F6C621F18386}"/>
              </a:ext>
            </a:extLst>
          </p:cNvPr>
          <p:cNvSpPr txBox="1"/>
          <p:nvPr/>
        </p:nvSpPr>
        <p:spPr>
          <a:xfrm>
            <a:off x="1546621" y="361740"/>
            <a:ext cx="9488985" cy="646331"/>
          </a:xfrm>
          <a:prstGeom prst="rect">
            <a:avLst/>
          </a:prstGeom>
          <a:noFill/>
        </p:spPr>
        <p:txBody>
          <a:bodyPr wrap="square" rtlCol="0">
            <a:spAutoFit/>
          </a:bodyPr>
          <a:lstStyle/>
          <a:p>
            <a:pPr algn="ctr"/>
            <a:r>
              <a:rPr lang="en-US" sz="3600" b="1" dirty="0">
                <a:cs typeface="Al Tarikh" pitchFamily="2" charset="-78"/>
              </a:rPr>
              <a:t>Understanding microbial communities dynamics</a:t>
            </a:r>
          </a:p>
        </p:txBody>
      </p:sp>
      <p:sp>
        <p:nvSpPr>
          <p:cNvPr id="9" name="TextBox 8">
            <a:extLst>
              <a:ext uri="{FF2B5EF4-FFF2-40B4-BE49-F238E27FC236}">
                <a16:creationId xmlns:a16="http://schemas.microsoft.com/office/drawing/2014/main" id="{D7F3B21A-0B8A-384F-B747-DE1388AFF70C}"/>
              </a:ext>
            </a:extLst>
          </p:cNvPr>
          <p:cNvSpPr txBox="1"/>
          <p:nvPr/>
        </p:nvSpPr>
        <p:spPr>
          <a:xfrm>
            <a:off x="990715" y="3727283"/>
            <a:ext cx="10525760" cy="2246769"/>
          </a:xfrm>
          <a:prstGeom prst="rect">
            <a:avLst/>
          </a:prstGeom>
          <a:noFill/>
        </p:spPr>
        <p:txBody>
          <a:bodyPr wrap="square" rtlCol="0">
            <a:spAutoFit/>
          </a:bodyPr>
          <a:lstStyle/>
          <a:p>
            <a:pPr algn="ctr"/>
            <a:r>
              <a:rPr lang="en-US" sz="2800" dirty="0">
                <a:solidFill>
                  <a:schemeClr val="accent2"/>
                </a:solidFill>
                <a:latin typeface="Chalkduster" panose="03050602040202020205" pitchFamily="66" charset="77"/>
              </a:rPr>
              <a:t>Which mechanisms do play a significant role in those dynamics?</a:t>
            </a:r>
          </a:p>
          <a:p>
            <a:pPr algn="ctr"/>
            <a:endParaRPr lang="en-US" sz="2800" dirty="0">
              <a:solidFill>
                <a:schemeClr val="accent2"/>
              </a:solidFill>
              <a:latin typeface="Chalkduster" panose="03050602040202020205" pitchFamily="66" charset="77"/>
            </a:endParaRPr>
          </a:p>
          <a:p>
            <a:pPr algn="ctr"/>
            <a:r>
              <a:rPr lang="en-US" sz="2800" dirty="0">
                <a:solidFill>
                  <a:schemeClr val="accent2"/>
                </a:solidFill>
                <a:latin typeface="Chalkduster" panose="03050602040202020205" pitchFamily="66" charset="77"/>
              </a:rPr>
              <a:t>Which mechanisms are of general importance?</a:t>
            </a:r>
          </a:p>
          <a:p>
            <a:pPr algn="ctr"/>
            <a:endParaRPr lang="en-US" sz="2800" dirty="0">
              <a:solidFill>
                <a:schemeClr val="accent2"/>
              </a:solidFill>
              <a:latin typeface="Chalkduster" panose="03050602040202020205" pitchFamily="66" charset="77"/>
            </a:endParaRPr>
          </a:p>
        </p:txBody>
      </p:sp>
      <p:sp>
        <p:nvSpPr>
          <p:cNvPr id="10" name="TextBox 9">
            <a:extLst>
              <a:ext uri="{FF2B5EF4-FFF2-40B4-BE49-F238E27FC236}">
                <a16:creationId xmlns:a16="http://schemas.microsoft.com/office/drawing/2014/main" id="{7535797E-3B9C-6841-B910-A67F3E5AF12A}"/>
              </a:ext>
            </a:extLst>
          </p:cNvPr>
          <p:cNvSpPr txBox="1"/>
          <p:nvPr/>
        </p:nvSpPr>
        <p:spPr>
          <a:xfrm>
            <a:off x="3390311" y="5944609"/>
            <a:ext cx="6379587" cy="584775"/>
          </a:xfrm>
          <a:prstGeom prst="rect">
            <a:avLst/>
          </a:prstGeom>
          <a:noFill/>
        </p:spPr>
        <p:txBody>
          <a:bodyPr wrap="square" rtlCol="0">
            <a:spAutoFit/>
          </a:bodyPr>
          <a:lstStyle/>
          <a:p>
            <a:r>
              <a:rPr lang="en-US" sz="3200" b="1" dirty="0">
                <a:sym typeface="Wingdings" pitchFamily="2" charset="2"/>
              </a:rPr>
              <a:t> </a:t>
            </a:r>
            <a:r>
              <a:rPr lang="en-US" sz="3200" b="1" dirty="0"/>
              <a:t>Gain a predictive understanding</a:t>
            </a:r>
          </a:p>
        </p:txBody>
      </p:sp>
      <p:pic>
        <p:nvPicPr>
          <p:cNvPr id="5122" name="Picture 2" descr="Image associée">
            <a:extLst>
              <a:ext uri="{FF2B5EF4-FFF2-40B4-BE49-F238E27FC236}">
                <a16:creationId xmlns:a16="http://schemas.microsoft.com/office/drawing/2014/main" id="{E39F5D9B-DC76-CA4F-9276-BDC541B4D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263" y="1613046"/>
            <a:ext cx="1536190" cy="153619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ésultat de recherche d'images pour &quot;food production icon&quot;">
            <a:extLst>
              <a:ext uri="{FF2B5EF4-FFF2-40B4-BE49-F238E27FC236}">
                <a16:creationId xmlns:a16="http://schemas.microsoft.com/office/drawing/2014/main" id="{57DA4029-32C3-2740-A74B-ED908631E3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678"/>
          <a:stretch/>
        </p:blipFill>
        <p:spPr bwMode="auto">
          <a:xfrm>
            <a:off x="5279603" y="1654413"/>
            <a:ext cx="1947984" cy="151753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ésultat de recherche d'images pour &quot;geochemical cycle icon&quot;">
            <a:extLst>
              <a:ext uri="{FF2B5EF4-FFF2-40B4-BE49-F238E27FC236}">
                <a16:creationId xmlns:a16="http://schemas.microsoft.com/office/drawing/2014/main" id="{8CF5ED55-35C8-3941-B2AD-0BC288B95082}"/>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8035898" y="1375403"/>
            <a:ext cx="2136140" cy="192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37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800BED-54F9-4358-B3A3-DC40CDED4ED2}"/>
              </a:ext>
            </a:extLst>
          </p:cNvPr>
          <p:cNvSpPr/>
          <p:nvPr/>
        </p:nvSpPr>
        <p:spPr>
          <a:xfrm>
            <a:off x="241970" y="2674257"/>
            <a:ext cx="2505296" cy="783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ACB1430-DA11-6746-ABB6-4421811D8760}"/>
              </a:ext>
            </a:extLst>
          </p:cNvPr>
          <p:cNvSpPr txBox="1"/>
          <p:nvPr/>
        </p:nvSpPr>
        <p:spPr>
          <a:xfrm>
            <a:off x="593567" y="939620"/>
            <a:ext cx="6726367" cy="584775"/>
          </a:xfrm>
          <a:prstGeom prst="rect">
            <a:avLst/>
          </a:prstGeom>
          <a:noFill/>
        </p:spPr>
        <p:txBody>
          <a:bodyPr wrap="square" rtlCol="0">
            <a:spAutoFit/>
          </a:bodyPr>
          <a:lstStyle/>
          <a:p>
            <a:pPr algn="ctr"/>
            <a:r>
              <a:rPr lang="en-GB" sz="3200" b="1" dirty="0">
                <a:solidFill>
                  <a:schemeClr val="accent2"/>
                </a:solidFill>
              </a:rPr>
              <a:t>1 - Computational: secretome size</a:t>
            </a:r>
          </a:p>
        </p:txBody>
      </p:sp>
      <p:pic>
        <p:nvPicPr>
          <p:cNvPr id="10" name="Picture 9">
            <a:extLst>
              <a:ext uri="{FF2B5EF4-FFF2-40B4-BE49-F238E27FC236}">
                <a16:creationId xmlns:a16="http://schemas.microsoft.com/office/drawing/2014/main" id="{8BB63345-0987-4443-96E5-0EBCB9101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350" y="2042111"/>
            <a:ext cx="4911869" cy="1518380"/>
          </a:xfrm>
          <a:prstGeom prst="rect">
            <a:avLst/>
          </a:prstGeom>
        </p:spPr>
      </p:pic>
      <p:sp>
        <p:nvSpPr>
          <p:cNvPr id="12" name="TextBox 11">
            <a:extLst>
              <a:ext uri="{FF2B5EF4-FFF2-40B4-BE49-F238E27FC236}">
                <a16:creationId xmlns:a16="http://schemas.microsoft.com/office/drawing/2014/main" id="{6E722567-255A-3F47-93A1-611AB9EB2B5B}"/>
              </a:ext>
            </a:extLst>
          </p:cNvPr>
          <p:cNvSpPr txBox="1"/>
          <p:nvPr/>
        </p:nvSpPr>
        <p:spPr>
          <a:xfrm>
            <a:off x="992810" y="247982"/>
            <a:ext cx="10517872" cy="584775"/>
          </a:xfrm>
          <a:prstGeom prst="rect">
            <a:avLst/>
          </a:prstGeom>
          <a:noFill/>
        </p:spPr>
        <p:txBody>
          <a:bodyPr wrap="square" rtlCol="0">
            <a:spAutoFit/>
          </a:bodyPr>
          <a:lstStyle/>
          <a:p>
            <a:pPr algn="ctr"/>
            <a:r>
              <a:rPr lang="en-GB" sz="3200" b="1" dirty="0"/>
              <a:t>Step 2: measure sociality from genome content</a:t>
            </a:r>
          </a:p>
        </p:txBody>
      </p:sp>
      <p:sp>
        <p:nvSpPr>
          <p:cNvPr id="2" name="TextBox 1">
            <a:extLst>
              <a:ext uri="{FF2B5EF4-FFF2-40B4-BE49-F238E27FC236}">
                <a16:creationId xmlns:a16="http://schemas.microsoft.com/office/drawing/2014/main" id="{F3432EC7-8543-0D49-9776-4C6B6A803F6D}"/>
              </a:ext>
            </a:extLst>
          </p:cNvPr>
          <p:cNvSpPr txBox="1"/>
          <p:nvPr/>
        </p:nvSpPr>
        <p:spPr>
          <a:xfrm>
            <a:off x="500582" y="4421213"/>
            <a:ext cx="5477403" cy="1569660"/>
          </a:xfrm>
          <a:prstGeom prst="rect">
            <a:avLst/>
          </a:prstGeom>
          <a:noFill/>
        </p:spPr>
        <p:txBody>
          <a:bodyPr wrap="square" rtlCol="0">
            <a:spAutoFit/>
          </a:bodyPr>
          <a:lstStyle/>
          <a:p>
            <a:pPr algn="ctr"/>
            <a:r>
              <a:rPr lang="en-US" sz="3200" b="1" dirty="0"/>
              <a:t>Public goods</a:t>
            </a:r>
          </a:p>
          <a:p>
            <a:pPr algn="ctr"/>
            <a:r>
              <a:rPr lang="en-US" sz="3200" b="1" dirty="0"/>
              <a:t>=</a:t>
            </a:r>
          </a:p>
          <a:p>
            <a:pPr algn="ctr"/>
            <a:r>
              <a:rPr lang="en-US" sz="3200" b="1" dirty="0"/>
              <a:t>SECRETED PRODUCTS</a:t>
            </a:r>
          </a:p>
        </p:txBody>
      </p:sp>
      <p:sp>
        <p:nvSpPr>
          <p:cNvPr id="19" name="TextBox 18">
            <a:extLst>
              <a:ext uri="{FF2B5EF4-FFF2-40B4-BE49-F238E27FC236}">
                <a16:creationId xmlns:a16="http://schemas.microsoft.com/office/drawing/2014/main" id="{337338FB-5B0F-4443-A848-D113D1075A48}"/>
              </a:ext>
            </a:extLst>
          </p:cNvPr>
          <p:cNvSpPr txBox="1"/>
          <p:nvPr/>
        </p:nvSpPr>
        <p:spPr>
          <a:xfrm>
            <a:off x="7025492" y="2042111"/>
            <a:ext cx="4709134" cy="2246769"/>
          </a:xfrm>
          <a:prstGeom prst="rect">
            <a:avLst/>
          </a:prstGeom>
          <a:noFill/>
        </p:spPr>
        <p:txBody>
          <a:bodyPr wrap="square" rtlCol="0">
            <a:spAutoFit/>
          </a:bodyPr>
          <a:lstStyle/>
          <a:p>
            <a:pPr algn="ctr"/>
            <a:r>
              <a:rPr lang="en-GB" sz="2800" b="1" dirty="0"/>
              <a:t>Computational prediction of proteins localisation</a:t>
            </a:r>
          </a:p>
          <a:p>
            <a:pPr algn="ctr"/>
            <a:endParaRPr lang="en-GB" sz="2800" b="1" dirty="0"/>
          </a:p>
          <a:p>
            <a:pPr algn="ctr"/>
            <a:endParaRPr lang="en-GB" sz="2800" b="1" dirty="0"/>
          </a:p>
          <a:p>
            <a:pPr algn="ctr"/>
            <a:endParaRPr lang="en-GB" sz="2800" b="1" dirty="0"/>
          </a:p>
        </p:txBody>
      </p:sp>
      <p:grpSp>
        <p:nvGrpSpPr>
          <p:cNvPr id="20" name="Group 19">
            <a:extLst>
              <a:ext uri="{FF2B5EF4-FFF2-40B4-BE49-F238E27FC236}">
                <a16:creationId xmlns:a16="http://schemas.microsoft.com/office/drawing/2014/main" id="{3EE92C79-25DB-2645-ADE1-9EC272ACA5CB}"/>
              </a:ext>
            </a:extLst>
          </p:cNvPr>
          <p:cNvGrpSpPr/>
          <p:nvPr/>
        </p:nvGrpSpPr>
        <p:grpSpPr>
          <a:xfrm>
            <a:off x="8376625" y="3343485"/>
            <a:ext cx="2006867" cy="1059090"/>
            <a:chOff x="4593770" y="2684655"/>
            <a:chExt cx="3505204" cy="2028372"/>
          </a:xfrm>
        </p:grpSpPr>
        <p:pic>
          <p:nvPicPr>
            <p:cNvPr id="21" name="Picture 20">
              <a:extLst>
                <a:ext uri="{FF2B5EF4-FFF2-40B4-BE49-F238E27FC236}">
                  <a16:creationId xmlns:a16="http://schemas.microsoft.com/office/drawing/2014/main" id="{9F14E92E-F705-E54C-9826-38ECD40807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3770" y="2684655"/>
              <a:ext cx="3396343" cy="2028372"/>
            </a:xfrm>
            <a:prstGeom prst="rect">
              <a:avLst/>
            </a:prstGeom>
          </p:spPr>
        </p:pic>
        <p:sp>
          <p:nvSpPr>
            <p:cNvPr id="22" name="Rectangle 21">
              <a:extLst>
                <a:ext uri="{FF2B5EF4-FFF2-40B4-BE49-F238E27FC236}">
                  <a16:creationId xmlns:a16="http://schemas.microsoft.com/office/drawing/2014/main" id="{B57C0ACB-EBCE-F040-B66B-C1800F8502EE}"/>
                </a:ext>
              </a:extLst>
            </p:cNvPr>
            <p:cNvSpPr/>
            <p:nvPr/>
          </p:nvSpPr>
          <p:spPr>
            <a:xfrm>
              <a:off x="7837716" y="4267200"/>
              <a:ext cx="261258" cy="4458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F613CB86-4584-A648-828D-5F91940CB598}"/>
              </a:ext>
            </a:extLst>
          </p:cNvPr>
          <p:cNvSpPr txBox="1"/>
          <p:nvPr/>
        </p:nvSpPr>
        <p:spPr>
          <a:xfrm>
            <a:off x="7318448" y="4772090"/>
            <a:ext cx="4261246" cy="1569660"/>
          </a:xfrm>
          <a:prstGeom prst="rect">
            <a:avLst/>
          </a:prstGeom>
          <a:noFill/>
        </p:spPr>
        <p:txBody>
          <a:bodyPr wrap="square" rtlCol="0">
            <a:spAutoFit/>
          </a:bodyPr>
          <a:lstStyle/>
          <a:p>
            <a:pPr algn="just"/>
            <a:r>
              <a:rPr lang="en-US" sz="2400" b="1" i="1" u="sng" dirty="0"/>
              <a:t>Measure of cooperativity</a:t>
            </a:r>
            <a:r>
              <a:rPr lang="en-US" sz="2400" b="1" dirty="0"/>
              <a:t>: number of protein coding sequences coding for secreted products</a:t>
            </a:r>
          </a:p>
        </p:txBody>
      </p:sp>
    </p:spTree>
    <p:extLst>
      <p:ext uri="{BB962C8B-B14F-4D97-AF65-F5344CB8AC3E}">
        <p14:creationId xmlns:p14="http://schemas.microsoft.com/office/powerpoint/2010/main" val="1771499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800BED-54F9-4358-B3A3-DC40CDED4ED2}"/>
              </a:ext>
            </a:extLst>
          </p:cNvPr>
          <p:cNvSpPr/>
          <p:nvPr/>
        </p:nvSpPr>
        <p:spPr>
          <a:xfrm>
            <a:off x="241970" y="2674257"/>
            <a:ext cx="2505296" cy="783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ACB1430-DA11-6746-ABB6-4421811D8760}"/>
              </a:ext>
            </a:extLst>
          </p:cNvPr>
          <p:cNvSpPr txBox="1"/>
          <p:nvPr/>
        </p:nvSpPr>
        <p:spPr>
          <a:xfrm>
            <a:off x="330565" y="949676"/>
            <a:ext cx="11759835" cy="584775"/>
          </a:xfrm>
          <a:prstGeom prst="rect">
            <a:avLst/>
          </a:prstGeom>
          <a:noFill/>
        </p:spPr>
        <p:txBody>
          <a:bodyPr wrap="square" rtlCol="0">
            <a:spAutoFit/>
          </a:bodyPr>
          <a:lstStyle/>
          <a:p>
            <a:pPr algn="ctr"/>
            <a:r>
              <a:rPr lang="en-GB" sz="3200" b="1" dirty="0">
                <a:solidFill>
                  <a:schemeClr val="accent2"/>
                </a:solidFill>
              </a:rPr>
              <a:t>2 – Annotation-based: annotated bacterial cooperative traits</a:t>
            </a:r>
          </a:p>
        </p:txBody>
      </p:sp>
      <p:sp>
        <p:nvSpPr>
          <p:cNvPr id="12" name="TextBox 11">
            <a:extLst>
              <a:ext uri="{FF2B5EF4-FFF2-40B4-BE49-F238E27FC236}">
                <a16:creationId xmlns:a16="http://schemas.microsoft.com/office/drawing/2014/main" id="{6E722567-255A-3F47-93A1-611AB9EB2B5B}"/>
              </a:ext>
            </a:extLst>
          </p:cNvPr>
          <p:cNvSpPr txBox="1"/>
          <p:nvPr/>
        </p:nvSpPr>
        <p:spPr>
          <a:xfrm>
            <a:off x="992810" y="247982"/>
            <a:ext cx="10517872" cy="584775"/>
          </a:xfrm>
          <a:prstGeom prst="rect">
            <a:avLst/>
          </a:prstGeom>
          <a:noFill/>
        </p:spPr>
        <p:txBody>
          <a:bodyPr wrap="square" rtlCol="0">
            <a:spAutoFit/>
          </a:bodyPr>
          <a:lstStyle/>
          <a:p>
            <a:pPr algn="ctr"/>
            <a:r>
              <a:rPr lang="en-GB" sz="3200" b="1" dirty="0"/>
              <a:t>Step 2: measure sociality from genome content</a:t>
            </a:r>
          </a:p>
        </p:txBody>
      </p:sp>
    </p:spTree>
    <p:extLst>
      <p:ext uri="{BB962C8B-B14F-4D97-AF65-F5344CB8AC3E}">
        <p14:creationId xmlns:p14="http://schemas.microsoft.com/office/powerpoint/2010/main" val="3418686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800BED-54F9-4358-B3A3-DC40CDED4ED2}"/>
              </a:ext>
            </a:extLst>
          </p:cNvPr>
          <p:cNvSpPr/>
          <p:nvPr/>
        </p:nvSpPr>
        <p:spPr>
          <a:xfrm>
            <a:off x="241970" y="2674257"/>
            <a:ext cx="2505296" cy="783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ACB1430-DA11-6746-ABB6-4421811D8760}"/>
              </a:ext>
            </a:extLst>
          </p:cNvPr>
          <p:cNvSpPr txBox="1"/>
          <p:nvPr/>
        </p:nvSpPr>
        <p:spPr>
          <a:xfrm>
            <a:off x="330565" y="949676"/>
            <a:ext cx="11759835" cy="584775"/>
          </a:xfrm>
          <a:prstGeom prst="rect">
            <a:avLst/>
          </a:prstGeom>
          <a:noFill/>
        </p:spPr>
        <p:txBody>
          <a:bodyPr wrap="square" rtlCol="0">
            <a:spAutoFit/>
          </a:bodyPr>
          <a:lstStyle/>
          <a:p>
            <a:pPr algn="ctr"/>
            <a:r>
              <a:rPr lang="en-GB" sz="3200" b="1" dirty="0">
                <a:solidFill>
                  <a:schemeClr val="accent2"/>
                </a:solidFill>
              </a:rPr>
              <a:t>2 – Annotation-based: annotated bacterial cooperative traits</a:t>
            </a:r>
          </a:p>
        </p:txBody>
      </p:sp>
      <p:sp>
        <p:nvSpPr>
          <p:cNvPr id="12" name="TextBox 11">
            <a:extLst>
              <a:ext uri="{FF2B5EF4-FFF2-40B4-BE49-F238E27FC236}">
                <a16:creationId xmlns:a16="http://schemas.microsoft.com/office/drawing/2014/main" id="{6E722567-255A-3F47-93A1-611AB9EB2B5B}"/>
              </a:ext>
            </a:extLst>
          </p:cNvPr>
          <p:cNvSpPr txBox="1"/>
          <p:nvPr/>
        </p:nvSpPr>
        <p:spPr>
          <a:xfrm>
            <a:off x="992810" y="247982"/>
            <a:ext cx="10517872" cy="584775"/>
          </a:xfrm>
          <a:prstGeom prst="rect">
            <a:avLst/>
          </a:prstGeom>
          <a:noFill/>
        </p:spPr>
        <p:txBody>
          <a:bodyPr wrap="square" rtlCol="0">
            <a:spAutoFit/>
          </a:bodyPr>
          <a:lstStyle/>
          <a:p>
            <a:pPr algn="ctr"/>
            <a:r>
              <a:rPr lang="en-GB" sz="3200" b="1" dirty="0"/>
              <a:t>Step 2: measure sociality from genome content</a:t>
            </a:r>
          </a:p>
        </p:txBody>
      </p:sp>
      <p:sp>
        <p:nvSpPr>
          <p:cNvPr id="4" name="TextBox 3">
            <a:extLst>
              <a:ext uri="{FF2B5EF4-FFF2-40B4-BE49-F238E27FC236}">
                <a16:creationId xmlns:a16="http://schemas.microsoft.com/office/drawing/2014/main" id="{F613CB86-4584-A648-828D-5F91940CB598}"/>
              </a:ext>
            </a:extLst>
          </p:cNvPr>
          <p:cNvSpPr txBox="1"/>
          <p:nvPr/>
        </p:nvSpPr>
        <p:spPr>
          <a:xfrm>
            <a:off x="7318021" y="4937164"/>
            <a:ext cx="4261246" cy="1569660"/>
          </a:xfrm>
          <a:prstGeom prst="rect">
            <a:avLst/>
          </a:prstGeom>
          <a:noFill/>
        </p:spPr>
        <p:txBody>
          <a:bodyPr wrap="square" rtlCol="0">
            <a:spAutoFit/>
          </a:bodyPr>
          <a:lstStyle/>
          <a:p>
            <a:pPr algn="just"/>
            <a:r>
              <a:rPr lang="en-US" sz="2400" b="1" i="1" u="sng" dirty="0"/>
              <a:t>Measure of cooperativity</a:t>
            </a:r>
            <a:r>
              <a:rPr lang="en-US" sz="2400" b="1" dirty="0"/>
              <a:t>: number of protein coding sequences annotated with a “social GO”</a:t>
            </a:r>
          </a:p>
        </p:txBody>
      </p:sp>
      <p:pic>
        <p:nvPicPr>
          <p:cNvPr id="14" name="Picture 2" descr="RÃ©sultat de recherche d'images pour &quot;gene ontologies logo&quot;">
            <a:extLst>
              <a:ext uri="{FF2B5EF4-FFF2-40B4-BE49-F238E27FC236}">
                <a16:creationId xmlns:a16="http://schemas.microsoft.com/office/drawing/2014/main" id="{A21644C4-1295-D24F-A45D-498D2D346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3436" y="3407706"/>
            <a:ext cx="4075831" cy="105047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2A92AD1-6607-464C-8F77-1BB3BAABB490}"/>
              </a:ext>
            </a:extLst>
          </p:cNvPr>
          <p:cNvSpPr txBox="1"/>
          <p:nvPr/>
        </p:nvSpPr>
        <p:spPr>
          <a:xfrm>
            <a:off x="7129067" y="2112036"/>
            <a:ext cx="4824567" cy="954107"/>
          </a:xfrm>
          <a:prstGeom prst="rect">
            <a:avLst/>
          </a:prstGeom>
          <a:noFill/>
        </p:spPr>
        <p:txBody>
          <a:bodyPr wrap="square" rtlCol="0">
            <a:spAutoFit/>
          </a:bodyPr>
          <a:lstStyle/>
          <a:p>
            <a:pPr algn="ctr"/>
            <a:r>
              <a:rPr lang="en-GB" sz="2800" b="1" dirty="0"/>
              <a:t>Defined and structured gene products annotations</a:t>
            </a:r>
          </a:p>
        </p:txBody>
      </p:sp>
      <p:sp>
        <p:nvSpPr>
          <p:cNvPr id="16" name="TextBox 15">
            <a:extLst>
              <a:ext uri="{FF2B5EF4-FFF2-40B4-BE49-F238E27FC236}">
                <a16:creationId xmlns:a16="http://schemas.microsoft.com/office/drawing/2014/main" id="{D61D93FE-D9D7-3F43-8B79-D5073DF2B12A}"/>
              </a:ext>
            </a:extLst>
          </p:cNvPr>
          <p:cNvSpPr txBox="1"/>
          <p:nvPr/>
        </p:nvSpPr>
        <p:spPr>
          <a:xfrm>
            <a:off x="679082" y="5306495"/>
            <a:ext cx="5038165" cy="1200329"/>
          </a:xfrm>
          <a:prstGeom prst="rect">
            <a:avLst/>
          </a:prstGeom>
          <a:noFill/>
        </p:spPr>
        <p:txBody>
          <a:bodyPr wrap="square" rtlCol="0">
            <a:spAutoFit/>
          </a:bodyPr>
          <a:lstStyle/>
          <a:p>
            <a:r>
              <a:rPr lang="en-US" sz="2400" b="1" dirty="0">
                <a:sym typeface="Wingdings" pitchFamily="2" charset="2"/>
              </a:rPr>
              <a:t> Establish list of “social GOs”</a:t>
            </a:r>
          </a:p>
          <a:p>
            <a:r>
              <a:rPr lang="en-US" sz="2400" b="1" dirty="0">
                <a:sym typeface="Wingdings" pitchFamily="2" charset="2"/>
              </a:rPr>
              <a:t> Annotate genomes with GOs</a:t>
            </a:r>
          </a:p>
          <a:p>
            <a:pPr marL="457200" indent="-457200">
              <a:buFont typeface="Wingdings" pitchFamily="2" charset="2"/>
              <a:buChar char="à"/>
            </a:pPr>
            <a:r>
              <a:rPr lang="en-US" sz="2400" b="1" dirty="0">
                <a:sym typeface="Wingdings" pitchFamily="2" charset="2"/>
              </a:rPr>
              <a:t>Look for ”social GOs”</a:t>
            </a:r>
          </a:p>
        </p:txBody>
      </p:sp>
      <p:pic>
        <p:nvPicPr>
          <p:cNvPr id="5" name="Picture 4">
            <a:extLst>
              <a:ext uri="{FF2B5EF4-FFF2-40B4-BE49-F238E27FC236}">
                <a16:creationId xmlns:a16="http://schemas.microsoft.com/office/drawing/2014/main" id="{700C92B9-10B3-BB4C-91A2-D0467C502AFF}"/>
              </a:ext>
            </a:extLst>
          </p:cNvPr>
          <p:cNvPicPr>
            <a:picLocks noChangeAspect="1"/>
          </p:cNvPicPr>
          <p:nvPr/>
        </p:nvPicPr>
        <p:blipFill>
          <a:blip r:embed="rId4"/>
          <a:stretch>
            <a:fillRect/>
          </a:stretch>
        </p:blipFill>
        <p:spPr>
          <a:xfrm>
            <a:off x="893129" y="2101892"/>
            <a:ext cx="4051445" cy="2873064"/>
          </a:xfrm>
          <a:prstGeom prst="rect">
            <a:avLst/>
          </a:prstGeom>
        </p:spPr>
      </p:pic>
      <p:sp>
        <p:nvSpPr>
          <p:cNvPr id="10" name="TextBox 9">
            <a:extLst>
              <a:ext uri="{FF2B5EF4-FFF2-40B4-BE49-F238E27FC236}">
                <a16:creationId xmlns:a16="http://schemas.microsoft.com/office/drawing/2014/main" id="{1389CD99-8CA3-A348-A239-C352962B6B39}"/>
              </a:ext>
            </a:extLst>
          </p:cNvPr>
          <p:cNvSpPr txBox="1"/>
          <p:nvPr/>
        </p:nvSpPr>
        <p:spPr>
          <a:xfrm>
            <a:off x="4831814" y="5675826"/>
            <a:ext cx="1378668" cy="461665"/>
          </a:xfrm>
          <a:prstGeom prst="rect">
            <a:avLst/>
          </a:prstGeom>
          <a:noFill/>
        </p:spPr>
        <p:txBody>
          <a:bodyPr wrap="square" rtlCol="0">
            <a:spAutoFit/>
          </a:bodyPr>
          <a:lstStyle/>
          <a:p>
            <a:pPr algn="ctr"/>
            <a:r>
              <a:rPr lang="en-US" sz="2400" b="1" dirty="0">
                <a:solidFill>
                  <a:schemeClr val="accent1"/>
                </a:solidFill>
              </a:rPr>
              <a:t>PANZZER</a:t>
            </a:r>
          </a:p>
        </p:txBody>
      </p:sp>
    </p:spTree>
    <p:extLst>
      <p:ext uri="{BB962C8B-B14F-4D97-AF65-F5344CB8AC3E}">
        <p14:creationId xmlns:p14="http://schemas.microsoft.com/office/powerpoint/2010/main" val="1399461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800BED-54F9-4358-B3A3-DC40CDED4ED2}"/>
              </a:ext>
            </a:extLst>
          </p:cNvPr>
          <p:cNvSpPr/>
          <p:nvPr/>
        </p:nvSpPr>
        <p:spPr>
          <a:xfrm>
            <a:off x="241970" y="2674257"/>
            <a:ext cx="2505296" cy="783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ACB1430-DA11-6746-ABB6-4421811D8760}"/>
              </a:ext>
            </a:extLst>
          </p:cNvPr>
          <p:cNvSpPr txBox="1"/>
          <p:nvPr/>
        </p:nvSpPr>
        <p:spPr>
          <a:xfrm>
            <a:off x="330565" y="949676"/>
            <a:ext cx="11759835" cy="584775"/>
          </a:xfrm>
          <a:prstGeom prst="rect">
            <a:avLst/>
          </a:prstGeom>
          <a:noFill/>
        </p:spPr>
        <p:txBody>
          <a:bodyPr wrap="square" rtlCol="0">
            <a:spAutoFit/>
          </a:bodyPr>
          <a:lstStyle/>
          <a:p>
            <a:pPr algn="ctr"/>
            <a:r>
              <a:rPr lang="en-GB" sz="3200" b="1" dirty="0">
                <a:solidFill>
                  <a:schemeClr val="accent2"/>
                </a:solidFill>
              </a:rPr>
              <a:t>2 – Annotation-based: annotated bacterial cooperative traits</a:t>
            </a:r>
          </a:p>
        </p:txBody>
      </p:sp>
      <p:sp>
        <p:nvSpPr>
          <p:cNvPr id="12" name="TextBox 11">
            <a:extLst>
              <a:ext uri="{FF2B5EF4-FFF2-40B4-BE49-F238E27FC236}">
                <a16:creationId xmlns:a16="http://schemas.microsoft.com/office/drawing/2014/main" id="{6E722567-255A-3F47-93A1-611AB9EB2B5B}"/>
              </a:ext>
            </a:extLst>
          </p:cNvPr>
          <p:cNvSpPr txBox="1"/>
          <p:nvPr/>
        </p:nvSpPr>
        <p:spPr>
          <a:xfrm>
            <a:off x="992810" y="247982"/>
            <a:ext cx="10517872" cy="584775"/>
          </a:xfrm>
          <a:prstGeom prst="rect">
            <a:avLst/>
          </a:prstGeom>
          <a:noFill/>
        </p:spPr>
        <p:txBody>
          <a:bodyPr wrap="square" rtlCol="0">
            <a:spAutoFit/>
          </a:bodyPr>
          <a:lstStyle/>
          <a:p>
            <a:pPr algn="ctr"/>
            <a:r>
              <a:rPr lang="en-GB" sz="3200" b="1" dirty="0"/>
              <a:t>Step 2: measure sociality from genome content</a:t>
            </a:r>
          </a:p>
        </p:txBody>
      </p:sp>
      <p:pic>
        <p:nvPicPr>
          <p:cNvPr id="14" name="Picture 2" descr="RÃ©sultat de recherche d'images pour &quot;gene ontologies logo&quot;">
            <a:extLst>
              <a:ext uri="{FF2B5EF4-FFF2-40B4-BE49-F238E27FC236}">
                <a16:creationId xmlns:a16="http://schemas.microsoft.com/office/drawing/2014/main" id="{A21644C4-1295-D24F-A45D-498D2D346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3436" y="3407706"/>
            <a:ext cx="4075831" cy="105047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2A92AD1-6607-464C-8F77-1BB3BAABB490}"/>
              </a:ext>
            </a:extLst>
          </p:cNvPr>
          <p:cNvSpPr txBox="1"/>
          <p:nvPr/>
        </p:nvSpPr>
        <p:spPr>
          <a:xfrm>
            <a:off x="7129067" y="2112036"/>
            <a:ext cx="4824567" cy="954107"/>
          </a:xfrm>
          <a:prstGeom prst="rect">
            <a:avLst/>
          </a:prstGeom>
          <a:noFill/>
        </p:spPr>
        <p:txBody>
          <a:bodyPr wrap="square" rtlCol="0">
            <a:spAutoFit/>
          </a:bodyPr>
          <a:lstStyle/>
          <a:p>
            <a:pPr algn="ctr"/>
            <a:r>
              <a:rPr lang="en-GB" sz="2800" b="1" dirty="0"/>
              <a:t>Defined and structured gene products annotations</a:t>
            </a:r>
          </a:p>
        </p:txBody>
      </p:sp>
      <p:pic>
        <p:nvPicPr>
          <p:cNvPr id="5" name="Picture 4">
            <a:extLst>
              <a:ext uri="{FF2B5EF4-FFF2-40B4-BE49-F238E27FC236}">
                <a16:creationId xmlns:a16="http://schemas.microsoft.com/office/drawing/2014/main" id="{700C92B9-10B3-BB4C-91A2-D0467C502AFF}"/>
              </a:ext>
            </a:extLst>
          </p:cNvPr>
          <p:cNvPicPr>
            <a:picLocks noChangeAspect="1"/>
          </p:cNvPicPr>
          <p:nvPr/>
        </p:nvPicPr>
        <p:blipFill>
          <a:blip r:embed="rId4"/>
          <a:stretch>
            <a:fillRect/>
          </a:stretch>
        </p:blipFill>
        <p:spPr>
          <a:xfrm>
            <a:off x="893129" y="2101892"/>
            <a:ext cx="4051445" cy="2873064"/>
          </a:xfrm>
          <a:prstGeom prst="rect">
            <a:avLst/>
          </a:prstGeom>
        </p:spPr>
      </p:pic>
    </p:spTree>
    <p:extLst>
      <p:ext uri="{BB962C8B-B14F-4D97-AF65-F5344CB8AC3E}">
        <p14:creationId xmlns:p14="http://schemas.microsoft.com/office/powerpoint/2010/main" val="4112603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51FA630-7854-4840-8714-2EA8BC5DDCFF}"/>
              </a:ext>
            </a:extLst>
          </p:cNvPr>
          <p:cNvGrpSpPr/>
          <p:nvPr/>
        </p:nvGrpSpPr>
        <p:grpSpPr>
          <a:xfrm>
            <a:off x="651754" y="842203"/>
            <a:ext cx="3433482" cy="4979083"/>
            <a:chOff x="134170" y="997479"/>
            <a:chExt cx="3433482" cy="4979083"/>
          </a:xfrm>
        </p:grpSpPr>
        <p:pic>
          <p:nvPicPr>
            <p:cNvPr id="4" name="Picture 3">
              <a:extLst>
                <a:ext uri="{FF2B5EF4-FFF2-40B4-BE49-F238E27FC236}">
                  <a16:creationId xmlns:a16="http://schemas.microsoft.com/office/drawing/2014/main" id="{A1304619-71F9-B243-BFA6-E45493968320}"/>
                </a:ext>
              </a:extLst>
            </p:cNvPr>
            <p:cNvPicPr>
              <a:picLocks noChangeAspect="1"/>
            </p:cNvPicPr>
            <p:nvPr/>
          </p:nvPicPr>
          <p:blipFill rotWithShape="1">
            <a:blip r:embed="rId2">
              <a:extLst>
                <a:ext uri="{28A0092B-C50C-407E-A947-70E740481C1C}">
                  <a14:useLocalDpi xmlns:a14="http://schemas.microsoft.com/office/drawing/2010/main" val="0"/>
                </a:ext>
              </a:extLst>
            </a:blip>
            <a:srcRect l="158" t="15100" r="39951" b="62009"/>
            <a:stretch/>
          </p:blipFill>
          <p:spPr>
            <a:xfrm>
              <a:off x="134170" y="997479"/>
              <a:ext cx="3433482" cy="1201271"/>
            </a:xfrm>
            <a:prstGeom prst="rect">
              <a:avLst/>
            </a:prstGeom>
          </p:spPr>
        </p:pic>
        <p:sp>
          <p:nvSpPr>
            <p:cNvPr id="5" name="TextBox 4">
              <a:extLst>
                <a:ext uri="{FF2B5EF4-FFF2-40B4-BE49-F238E27FC236}">
                  <a16:creationId xmlns:a16="http://schemas.microsoft.com/office/drawing/2014/main" id="{058D1954-008D-794F-A0AC-ED0DF73B5C64}"/>
                </a:ext>
              </a:extLst>
            </p:cNvPr>
            <p:cNvSpPr txBox="1"/>
            <p:nvPr/>
          </p:nvSpPr>
          <p:spPr>
            <a:xfrm>
              <a:off x="1471576" y="2381288"/>
              <a:ext cx="1565910" cy="369332"/>
            </a:xfrm>
            <a:prstGeom prst="rect">
              <a:avLst/>
            </a:prstGeom>
            <a:solidFill>
              <a:srgbClr val="A94042"/>
            </a:solidFill>
          </p:spPr>
          <p:txBody>
            <a:bodyPr wrap="square" rtlCol="0">
              <a:spAutoFit/>
            </a:bodyPr>
            <a:lstStyle/>
            <a:p>
              <a:pPr algn="ctr"/>
              <a:r>
                <a:rPr lang="en-US" b="1" dirty="0"/>
                <a:t>Relatedness</a:t>
              </a:r>
            </a:p>
          </p:txBody>
        </p:sp>
        <p:pic>
          <p:nvPicPr>
            <p:cNvPr id="6" name="Picture 5">
              <a:extLst>
                <a:ext uri="{FF2B5EF4-FFF2-40B4-BE49-F238E27FC236}">
                  <a16:creationId xmlns:a16="http://schemas.microsoft.com/office/drawing/2014/main" id="{1A9EE6FF-D292-4648-89B5-618F22E0543D}"/>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5641575">
              <a:off x="343797" y="3766204"/>
              <a:ext cx="473172" cy="626953"/>
            </a:xfrm>
            <a:prstGeom prst="rect">
              <a:avLst/>
            </a:prstGeom>
          </p:spPr>
        </p:pic>
        <p:pic>
          <p:nvPicPr>
            <p:cNvPr id="7" name="Picture 6">
              <a:extLst>
                <a:ext uri="{FF2B5EF4-FFF2-40B4-BE49-F238E27FC236}">
                  <a16:creationId xmlns:a16="http://schemas.microsoft.com/office/drawing/2014/main" id="{56DE0973-79D5-224C-92A9-FB447D801F55}"/>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4122879">
              <a:off x="432859" y="4286325"/>
              <a:ext cx="330375" cy="702900"/>
            </a:xfrm>
            <a:prstGeom prst="rect">
              <a:avLst/>
            </a:prstGeom>
          </p:spPr>
        </p:pic>
        <p:pic>
          <p:nvPicPr>
            <p:cNvPr id="8" name="Picture 7">
              <a:extLst>
                <a:ext uri="{FF2B5EF4-FFF2-40B4-BE49-F238E27FC236}">
                  <a16:creationId xmlns:a16="http://schemas.microsoft.com/office/drawing/2014/main" id="{B38FD83F-726B-9942-B9D7-C4ED0F3843EF}"/>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8624" y="5000706"/>
              <a:ext cx="558844" cy="380868"/>
            </a:xfrm>
            <a:prstGeom prst="rect">
              <a:avLst/>
            </a:prstGeom>
          </p:spPr>
        </p:pic>
        <p:sp>
          <p:nvSpPr>
            <p:cNvPr id="9" name="Right Brace 8">
              <a:extLst>
                <a:ext uri="{FF2B5EF4-FFF2-40B4-BE49-F238E27FC236}">
                  <a16:creationId xmlns:a16="http://schemas.microsoft.com/office/drawing/2014/main" id="{79A703D0-E7BD-B243-B62A-2DEB21E43B96}"/>
                </a:ext>
              </a:extLst>
            </p:cNvPr>
            <p:cNvSpPr/>
            <p:nvPr/>
          </p:nvSpPr>
          <p:spPr>
            <a:xfrm>
              <a:off x="888641" y="3764474"/>
              <a:ext cx="274320" cy="1651390"/>
            </a:xfrm>
            <a:prstGeom prst="rightBrace">
              <a:avLst>
                <a:gd name="adj1" fmla="val 5336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6861A7C3-C003-804B-AE18-CE7E31970955}"/>
                </a:ext>
              </a:extLst>
            </p:cNvPr>
            <p:cNvSpPr txBox="1"/>
            <p:nvPr/>
          </p:nvSpPr>
          <p:spPr>
            <a:xfrm>
              <a:off x="1464776" y="3267670"/>
              <a:ext cx="1565910" cy="369332"/>
            </a:xfrm>
            <a:prstGeom prst="rect">
              <a:avLst/>
            </a:prstGeom>
            <a:solidFill>
              <a:srgbClr val="864CA1"/>
            </a:solidFill>
          </p:spPr>
          <p:txBody>
            <a:bodyPr wrap="square" rtlCol="0">
              <a:spAutoFit/>
            </a:bodyPr>
            <a:lstStyle/>
            <a:p>
              <a:pPr algn="ctr"/>
              <a:r>
                <a:rPr lang="en-US" b="1" dirty="0"/>
                <a:t>Secretome</a:t>
              </a:r>
            </a:p>
          </p:txBody>
        </p:sp>
        <p:sp>
          <p:nvSpPr>
            <p:cNvPr id="11" name="TextBox 10">
              <a:extLst>
                <a:ext uri="{FF2B5EF4-FFF2-40B4-BE49-F238E27FC236}">
                  <a16:creationId xmlns:a16="http://schemas.microsoft.com/office/drawing/2014/main" id="{8BB3828F-432F-8C4F-8B6D-C0D13D26083A}"/>
                </a:ext>
              </a:extLst>
            </p:cNvPr>
            <p:cNvSpPr txBox="1"/>
            <p:nvPr/>
          </p:nvSpPr>
          <p:spPr>
            <a:xfrm>
              <a:off x="1464776" y="3748172"/>
              <a:ext cx="1565910" cy="338554"/>
            </a:xfrm>
            <a:prstGeom prst="rect">
              <a:avLst/>
            </a:prstGeom>
            <a:solidFill>
              <a:srgbClr val="8885BF"/>
            </a:solidFill>
          </p:spPr>
          <p:txBody>
            <a:bodyPr wrap="square" rtlCol="0">
              <a:spAutoFit/>
            </a:bodyPr>
            <a:lstStyle/>
            <a:p>
              <a:pPr algn="ctr"/>
              <a:r>
                <a:rPr lang="en-US" sz="1600" b="1" dirty="0" err="1"/>
                <a:t>Secr</a:t>
              </a:r>
              <a:r>
                <a:rPr lang="en-US" sz="1600" b="1" dirty="0"/>
                <a:t>. machinery</a:t>
              </a:r>
            </a:p>
          </p:txBody>
        </p:sp>
        <p:sp>
          <p:nvSpPr>
            <p:cNvPr id="12" name="TextBox 11">
              <a:extLst>
                <a:ext uri="{FF2B5EF4-FFF2-40B4-BE49-F238E27FC236}">
                  <a16:creationId xmlns:a16="http://schemas.microsoft.com/office/drawing/2014/main" id="{53AC481E-FBF8-D143-BECB-B86E5B8DE9E7}"/>
                </a:ext>
              </a:extLst>
            </p:cNvPr>
            <p:cNvSpPr txBox="1"/>
            <p:nvPr/>
          </p:nvSpPr>
          <p:spPr>
            <a:xfrm>
              <a:off x="1471576" y="4220837"/>
              <a:ext cx="1565910" cy="369332"/>
            </a:xfrm>
            <a:prstGeom prst="rect">
              <a:avLst/>
            </a:prstGeom>
            <a:solidFill>
              <a:srgbClr val="FF9616"/>
            </a:solidFill>
          </p:spPr>
          <p:txBody>
            <a:bodyPr wrap="square" rtlCol="0">
              <a:spAutoFit/>
            </a:bodyPr>
            <a:lstStyle/>
            <a:p>
              <a:pPr algn="ctr"/>
              <a:r>
                <a:rPr lang="en-US" b="1" dirty="0"/>
                <a:t>Siderophores</a:t>
              </a:r>
            </a:p>
          </p:txBody>
        </p:sp>
        <p:sp>
          <p:nvSpPr>
            <p:cNvPr id="13" name="TextBox 12">
              <a:extLst>
                <a:ext uri="{FF2B5EF4-FFF2-40B4-BE49-F238E27FC236}">
                  <a16:creationId xmlns:a16="http://schemas.microsoft.com/office/drawing/2014/main" id="{1E3CEA5D-0CFA-C043-8867-32663F62E82E}"/>
                </a:ext>
              </a:extLst>
            </p:cNvPr>
            <p:cNvSpPr txBox="1"/>
            <p:nvPr/>
          </p:nvSpPr>
          <p:spPr>
            <a:xfrm>
              <a:off x="1464776" y="4677701"/>
              <a:ext cx="1565910" cy="338554"/>
            </a:xfrm>
            <a:prstGeom prst="rect">
              <a:avLst/>
            </a:prstGeom>
            <a:solidFill>
              <a:srgbClr val="FFFD54"/>
            </a:solidFill>
          </p:spPr>
          <p:txBody>
            <a:bodyPr wrap="square" rtlCol="0">
              <a:spAutoFit/>
            </a:bodyPr>
            <a:lstStyle/>
            <a:p>
              <a:pPr algn="ctr"/>
              <a:r>
                <a:rPr lang="en-US" sz="1600" b="1" dirty="0"/>
                <a:t>Quorum sensing</a:t>
              </a:r>
            </a:p>
          </p:txBody>
        </p:sp>
        <p:sp>
          <p:nvSpPr>
            <p:cNvPr id="14" name="TextBox 13">
              <a:extLst>
                <a:ext uri="{FF2B5EF4-FFF2-40B4-BE49-F238E27FC236}">
                  <a16:creationId xmlns:a16="http://schemas.microsoft.com/office/drawing/2014/main" id="{8D6F4CE7-6938-A948-92BF-773CB124757F}"/>
                </a:ext>
              </a:extLst>
            </p:cNvPr>
            <p:cNvSpPr txBox="1"/>
            <p:nvPr/>
          </p:nvSpPr>
          <p:spPr>
            <a:xfrm>
              <a:off x="1471576" y="5150366"/>
              <a:ext cx="1565910" cy="369332"/>
            </a:xfrm>
            <a:prstGeom prst="rect">
              <a:avLst/>
            </a:prstGeom>
            <a:solidFill>
              <a:srgbClr val="75B573"/>
            </a:solidFill>
          </p:spPr>
          <p:txBody>
            <a:bodyPr wrap="square" rtlCol="0">
              <a:spAutoFit/>
            </a:bodyPr>
            <a:lstStyle/>
            <a:p>
              <a:pPr algn="ctr"/>
              <a:r>
                <a:rPr lang="en-US" b="1" dirty="0"/>
                <a:t>Biofilm</a:t>
              </a:r>
            </a:p>
          </p:txBody>
        </p:sp>
        <p:sp>
          <p:nvSpPr>
            <p:cNvPr id="15" name="TextBox 14">
              <a:extLst>
                <a:ext uri="{FF2B5EF4-FFF2-40B4-BE49-F238E27FC236}">
                  <a16:creationId xmlns:a16="http://schemas.microsoft.com/office/drawing/2014/main" id="{0C2C1059-6D6C-4848-8D2D-E38E4EBF5210}"/>
                </a:ext>
              </a:extLst>
            </p:cNvPr>
            <p:cNvSpPr txBox="1"/>
            <p:nvPr/>
          </p:nvSpPr>
          <p:spPr>
            <a:xfrm>
              <a:off x="1471576" y="5607230"/>
              <a:ext cx="1565910" cy="369332"/>
            </a:xfrm>
            <a:prstGeom prst="rect">
              <a:avLst/>
            </a:prstGeom>
            <a:solidFill>
              <a:srgbClr val="FF4AFD"/>
            </a:solidFill>
          </p:spPr>
          <p:txBody>
            <a:bodyPr wrap="square" rtlCol="0">
              <a:spAutoFit/>
            </a:bodyPr>
            <a:lstStyle/>
            <a:p>
              <a:pPr algn="ctr"/>
              <a:r>
                <a:rPr lang="en-US" b="1" dirty="0"/>
                <a:t>Antibiotic deg.</a:t>
              </a:r>
            </a:p>
          </p:txBody>
        </p:sp>
      </p:grpSp>
    </p:spTree>
    <p:extLst>
      <p:ext uri="{BB962C8B-B14F-4D97-AF65-F5344CB8AC3E}">
        <p14:creationId xmlns:p14="http://schemas.microsoft.com/office/powerpoint/2010/main" val="1403179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21E02D-6AA5-A441-9E09-6198B2F1C656}"/>
              </a:ext>
            </a:extLst>
          </p:cNvPr>
          <p:cNvPicPr>
            <a:picLocks noChangeAspect="1"/>
          </p:cNvPicPr>
          <p:nvPr/>
        </p:nvPicPr>
        <p:blipFill rotWithShape="1">
          <a:blip r:embed="rId2"/>
          <a:srcRect r="17198"/>
          <a:stretch/>
        </p:blipFill>
        <p:spPr>
          <a:xfrm>
            <a:off x="4297033" y="69012"/>
            <a:ext cx="6779285" cy="7051858"/>
          </a:xfrm>
          <a:prstGeom prst="rect">
            <a:avLst/>
          </a:prstGeom>
        </p:spPr>
      </p:pic>
      <p:grpSp>
        <p:nvGrpSpPr>
          <p:cNvPr id="16" name="Group 15">
            <a:extLst>
              <a:ext uri="{FF2B5EF4-FFF2-40B4-BE49-F238E27FC236}">
                <a16:creationId xmlns:a16="http://schemas.microsoft.com/office/drawing/2014/main" id="{551FA630-7854-4840-8714-2EA8BC5DDCFF}"/>
              </a:ext>
            </a:extLst>
          </p:cNvPr>
          <p:cNvGrpSpPr/>
          <p:nvPr/>
        </p:nvGrpSpPr>
        <p:grpSpPr>
          <a:xfrm>
            <a:off x="651754" y="842203"/>
            <a:ext cx="3433482" cy="4979083"/>
            <a:chOff x="134170" y="997479"/>
            <a:chExt cx="3433482" cy="4979083"/>
          </a:xfrm>
        </p:grpSpPr>
        <p:pic>
          <p:nvPicPr>
            <p:cNvPr id="4" name="Picture 3">
              <a:extLst>
                <a:ext uri="{FF2B5EF4-FFF2-40B4-BE49-F238E27FC236}">
                  <a16:creationId xmlns:a16="http://schemas.microsoft.com/office/drawing/2014/main" id="{A1304619-71F9-B243-BFA6-E45493968320}"/>
                </a:ext>
              </a:extLst>
            </p:cNvPr>
            <p:cNvPicPr>
              <a:picLocks noChangeAspect="1"/>
            </p:cNvPicPr>
            <p:nvPr/>
          </p:nvPicPr>
          <p:blipFill rotWithShape="1">
            <a:blip r:embed="rId3">
              <a:extLst>
                <a:ext uri="{28A0092B-C50C-407E-A947-70E740481C1C}">
                  <a14:useLocalDpi xmlns:a14="http://schemas.microsoft.com/office/drawing/2010/main" val="0"/>
                </a:ext>
              </a:extLst>
            </a:blip>
            <a:srcRect l="158" t="15100" r="39951" b="62009"/>
            <a:stretch/>
          </p:blipFill>
          <p:spPr>
            <a:xfrm>
              <a:off x="134170" y="997479"/>
              <a:ext cx="3433482" cy="1201271"/>
            </a:xfrm>
            <a:prstGeom prst="rect">
              <a:avLst/>
            </a:prstGeom>
          </p:spPr>
        </p:pic>
        <p:sp>
          <p:nvSpPr>
            <p:cNvPr id="5" name="TextBox 4">
              <a:extLst>
                <a:ext uri="{FF2B5EF4-FFF2-40B4-BE49-F238E27FC236}">
                  <a16:creationId xmlns:a16="http://schemas.microsoft.com/office/drawing/2014/main" id="{058D1954-008D-794F-A0AC-ED0DF73B5C64}"/>
                </a:ext>
              </a:extLst>
            </p:cNvPr>
            <p:cNvSpPr txBox="1"/>
            <p:nvPr/>
          </p:nvSpPr>
          <p:spPr>
            <a:xfrm>
              <a:off x="1471576" y="2381288"/>
              <a:ext cx="1565910" cy="369332"/>
            </a:xfrm>
            <a:prstGeom prst="rect">
              <a:avLst/>
            </a:prstGeom>
            <a:solidFill>
              <a:srgbClr val="A94042"/>
            </a:solidFill>
          </p:spPr>
          <p:txBody>
            <a:bodyPr wrap="square" rtlCol="0">
              <a:spAutoFit/>
            </a:bodyPr>
            <a:lstStyle/>
            <a:p>
              <a:pPr algn="ctr"/>
              <a:r>
                <a:rPr lang="en-US" b="1" dirty="0"/>
                <a:t>Relatedness</a:t>
              </a:r>
            </a:p>
          </p:txBody>
        </p:sp>
        <p:pic>
          <p:nvPicPr>
            <p:cNvPr id="6" name="Picture 5">
              <a:extLst>
                <a:ext uri="{FF2B5EF4-FFF2-40B4-BE49-F238E27FC236}">
                  <a16:creationId xmlns:a16="http://schemas.microsoft.com/office/drawing/2014/main" id="{1A9EE6FF-D292-4648-89B5-618F22E0543D}"/>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5641575">
              <a:off x="343797" y="3766204"/>
              <a:ext cx="473172" cy="626953"/>
            </a:xfrm>
            <a:prstGeom prst="rect">
              <a:avLst/>
            </a:prstGeom>
          </p:spPr>
        </p:pic>
        <p:pic>
          <p:nvPicPr>
            <p:cNvPr id="7" name="Picture 6">
              <a:extLst>
                <a:ext uri="{FF2B5EF4-FFF2-40B4-BE49-F238E27FC236}">
                  <a16:creationId xmlns:a16="http://schemas.microsoft.com/office/drawing/2014/main" id="{56DE0973-79D5-224C-92A9-FB447D801F55}"/>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4122879">
              <a:off x="432859" y="4286325"/>
              <a:ext cx="330375" cy="702900"/>
            </a:xfrm>
            <a:prstGeom prst="rect">
              <a:avLst/>
            </a:prstGeom>
          </p:spPr>
        </p:pic>
        <p:pic>
          <p:nvPicPr>
            <p:cNvPr id="8" name="Picture 7">
              <a:extLst>
                <a:ext uri="{FF2B5EF4-FFF2-40B4-BE49-F238E27FC236}">
                  <a16:creationId xmlns:a16="http://schemas.microsoft.com/office/drawing/2014/main" id="{B38FD83F-726B-9942-B9D7-C4ED0F3843EF}"/>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8624" y="5000706"/>
              <a:ext cx="558844" cy="380868"/>
            </a:xfrm>
            <a:prstGeom prst="rect">
              <a:avLst/>
            </a:prstGeom>
          </p:spPr>
        </p:pic>
        <p:sp>
          <p:nvSpPr>
            <p:cNvPr id="9" name="Right Brace 8">
              <a:extLst>
                <a:ext uri="{FF2B5EF4-FFF2-40B4-BE49-F238E27FC236}">
                  <a16:creationId xmlns:a16="http://schemas.microsoft.com/office/drawing/2014/main" id="{79A703D0-E7BD-B243-B62A-2DEB21E43B96}"/>
                </a:ext>
              </a:extLst>
            </p:cNvPr>
            <p:cNvSpPr/>
            <p:nvPr/>
          </p:nvSpPr>
          <p:spPr>
            <a:xfrm>
              <a:off x="888641" y="3764474"/>
              <a:ext cx="274320" cy="1651390"/>
            </a:xfrm>
            <a:prstGeom prst="rightBrace">
              <a:avLst>
                <a:gd name="adj1" fmla="val 5336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6861A7C3-C003-804B-AE18-CE7E31970955}"/>
                </a:ext>
              </a:extLst>
            </p:cNvPr>
            <p:cNvSpPr txBox="1"/>
            <p:nvPr/>
          </p:nvSpPr>
          <p:spPr>
            <a:xfrm>
              <a:off x="1464776" y="3267670"/>
              <a:ext cx="1565910" cy="369332"/>
            </a:xfrm>
            <a:prstGeom prst="rect">
              <a:avLst/>
            </a:prstGeom>
            <a:solidFill>
              <a:srgbClr val="864CA1"/>
            </a:solidFill>
          </p:spPr>
          <p:txBody>
            <a:bodyPr wrap="square" rtlCol="0">
              <a:spAutoFit/>
            </a:bodyPr>
            <a:lstStyle/>
            <a:p>
              <a:pPr algn="ctr"/>
              <a:r>
                <a:rPr lang="en-US" b="1" dirty="0"/>
                <a:t>Secretome</a:t>
              </a:r>
            </a:p>
          </p:txBody>
        </p:sp>
        <p:sp>
          <p:nvSpPr>
            <p:cNvPr id="11" name="TextBox 10">
              <a:extLst>
                <a:ext uri="{FF2B5EF4-FFF2-40B4-BE49-F238E27FC236}">
                  <a16:creationId xmlns:a16="http://schemas.microsoft.com/office/drawing/2014/main" id="{8BB3828F-432F-8C4F-8B6D-C0D13D26083A}"/>
                </a:ext>
              </a:extLst>
            </p:cNvPr>
            <p:cNvSpPr txBox="1"/>
            <p:nvPr/>
          </p:nvSpPr>
          <p:spPr>
            <a:xfrm>
              <a:off x="1464776" y="3748172"/>
              <a:ext cx="1565910" cy="338554"/>
            </a:xfrm>
            <a:prstGeom prst="rect">
              <a:avLst/>
            </a:prstGeom>
            <a:solidFill>
              <a:srgbClr val="8885BF"/>
            </a:solidFill>
          </p:spPr>
          <p:txBody>
            <a:bodyPr wrap="square" rtlCol="0">
              <a:spAutoFit/>
            </a:bodyPr>
            <a:lstStyle/>
            <a:p>
              <a:pPr algn="ctr"/>
              <a:r>
                <a:rPr lang="en-US" sz="1600" b="1" dirty="0" err="1"/>
                <a:t>Secr</a:t>
              </a:r>
              <a:r>
                <a:rPr lang="en-US" sz="1600" b="1" dirty="0"/>
                <a:t>. machinery</a:t>
              </a:r>
            </a:p>
          </p:txBody>
        </p:sp>
        <p:sp>
          <p:nvSpPr>
            <p:cNvPr id="12" name="TextBox 11">
              <a:extLst>
                <a:ext uri="{FF2B5EF4-FFF2-40B4-BE49-F238E27FC236}">
                  <a16:creationId xmlns:a16="http://schemas.microsoft.com/office/drawing/2014/main" id="{53AC481E-FBF8-D143-BECB-B86E5B8DE9E7}"/>
                </a:ext>
              </a:extLst>
            </p:cNvPr>
            <p:cNvSpPr txBox="1"/>
            <p:nvPr/>
          </p:nvSpPr>
          <p:spPr>
            <a:xfrm>
              <a:off x="1471576" y="4220837"/>
              <a:ext cx="1565910" cy="369332"/>
            </a:xfrm>
            <a:prstGeom prst="rect">
              <a:avLst/>
            </a:prstGeom>
            <a:solidFill>
              <a:srgbClr val="FF9616"/>
            </a:solidFill>
          </p:spPr>
          <p:txBody>
            <a:bodyPr wrap="square" rtlCol="0">
              <a:spAutoFit/>
            </a:bodyPr>
            <a:lstStyle/>
            <a:p>
              <a:pPr algn="ctr"/>
              <a:r>
                <a:rPr lang="en-US" b="1" dirty="0"/>
                <a:t>Siderophores</a:t>
              </a:r>
            </a:p>
          </p:txBody>
        </p:sp>
        <p:sp>
          <p:nvSpPr>
            <p:cNvPr id="13" name="TextBox 12">
              <a:extLst>
                <a:ext uri="{FF2B5EF4-FFF2-40B4-BE49-F238E27FC236}">
                  <a16:creationId xmlns:a16="http://schemas.microsoft.com/office/drawing/2014/main" id="{1E3CEA5D-0CFA-C043-8867-32663F62E82E}"/>
                </a:ext>
              </a:extLst>
            </p:cNvPr>
            <p:cNvSpPr txBox="1"/>
            <p:nvPr/>
          </p:nvSpPr>
          <p:spPr>
            <a:xfrm>
              <a:off x="1464776" y="4677701"/>
              <a:ext cx="1565910" cy="338554"/>
            </a:xfrm>
            <a:prstGeom prst="rect">
              <a:avLst/>
            </a:prstGeom>
            <a:solidFill>
              <a:srgbClr val="FFFD54"/>
            </a:solidFill>
          </p:spPr>
          <p:txBody>
            <a:bodyPr wrap="square" rtlCol="0">
              <a:spAutoFit/>
            </a:bodyPr>
            <a:lstStyle/>
            <a:p>
              <a:pPr algn="ctr"/>
              <a:r>
                <a:rPr lang="en-US" sz="1600" b="1" dirty="0"/>
                <a:t>Quorum sensing</a:t>
              </a:r>
            </a:p>
          </p:txBody>
        </p:sp>
        <p:sp>
          <p:nvSpPr>
            <p:cNvPr id="14" name="TextBox 13">
              <a:extLst>
                <a:ext uri="{FF2B5EF4-FFF2-40B4-BE49-F238E27FC236}">
                  <a16:creationId xmlns:a16="http://schemas.microsoft.com/office/drawing/2014/main" id="{8D6F4CE7-6938-A948-92BF-773CB124757F}"/>
                </a:ext>
              </a:extLst>
            </p:cNvPr>
            <p:cNvSpPr txBox="1"/>
            <p:nvPr/>
          </p:nvSpPr>
          <p:spPr>
            <a:xfrm>
              <a:off x="1471576" y="5150366"/>
              <a:ext cx="1565910" cy="369332"/>
            </a:xfrm>
            <a:prstGeom prst="rect">
              <a:avLst/>
            </a:prstGeom>
            <a:solidFill>
              <a:srgbClr val="75B573"/>
            </a:solidFill>
          </p:spPr>
          <p:txBody>
            <a:bodyPr wrap="square" rtlCol="0">
              <a:spAutoFit/>
            </a:bodyPr>
            <a:lstStyle/>
            <a:p>
              <a:pPr algn="ctr"/>
              <a:r>
                <a:rPr lang="en-US" b="1" dirty="0"/>
                <a:t>Biofilm</a:t>
              </a:r>
            </a:p>
          </p:txBody>
        </p:sp>
        <p:sp>
          <p:nvSpPr>
            <p:cNvPr id="15" name="TextBox 14">
              <a:extLst>
                <a:ext uri="{FF2B5EF4-FFF2-40B4-BE49-F238E27FC236}">
                  <a16:creationId xmlns:a16="http://schemas.microsoft.com/office/drawing/2014/main" id="{0C2C1059-6D6C-4848-8D2D-E38E4EBF5210}"/>
                </a:ext>
              </a:extLst>
            </p:cNvPr>
            <p:cNvSpPr txBox="1"/>
            <p:nvPr/>
          </p:nvSpPr>
          <p:spPr>
            <a:xfrm>
              <a:off x="1471576" y="5607230"/>
              <a:ext cx="1565910" cy="369332"/>
            </a:xfrm>
            <a:prstGeom prst="rect">
              <a:avLst/>
            </a:prstGeom>
            <a:solidFill>
              <a:srgbClr val="FF4AFD"/>
            </a:solidFill>
          </p:spPr>
          <p:txBody>
            <a:bodyPr wrap="square" rtlCol="0">
              <a:spAutoFit/>
            </a:bodyPr>
            <a:lstStyle/>
            <a:p>
              <a:pPr algn="ctr"/>
              <a:r>
                <a:rPr lang="en-US" b="1" dirty="0"/>
                <a:t>Antibiotic deg.</a:t>
              </a:r>
            </a:p>
          </p:txBody>
        </p:sp>
      </p:grpSp>
    </p:spTree>
    <p:extLst>
      <p:ext uri="{BB962C8B-B14F-4D97-AF65-F5344CB8AC3E}">
        <p14:creationId xmlns:p14="http://schemas.microsoft.com/office/powerpoint/2010/main" val="3585607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87CCA28-F04B-6B44-AEDC-4446A5315A1A}"/>
              </a:ext>
            </a:extLst>
          </p:cNvPr>
          <p:cNvGrpSpPr/>
          <p:nvPr/>
        </p:nvGrpSpPr>
        <p:grpSpPr>
          <a:xfrm>
            <a:off x="2263451" y="1812572"/>
            <a:ext cx="11537576" cy="4146050"/>
            <a:chOff x="245411" y="1416407"/>
            <a:chExt cx="11537576" cy="4146050"/>
          </a:xfrm>
        </p:grpSpPr>
        <p:pic>
          <p:nvPicPr>
            <p:cNvPr id="3" name="Picture 2">
              <a:extLst>
                <a:ext uri="{FF2B5EF4-FFF2-40B4-BE49-F238E27FC236}">
                  <a16:creationId xmlns:a16="http://schemas.microsoft.com/office/drawing/2014/main" id="{663D158D-B8D0-6E45-8B33-04F4ADAD7650}"/>
                </a:ext>
              </a:extLst>
            </p:cNvPr>
            <p:cNvPicPr>
              <a:picLocks noChangeAspect="1"/>
            </p:cNvPicPr>
            <p:nvPr/>
          </p:nvPicPr>
          <p:blipFill>
            <a:blip r:embed="rId3"/>
            <a:stretch>
              <a:fillRect/>
            </a:stretch>
          </p:blipFill>
          <p:spPr>
            <a:xfrm>
              <a:off x="245411" y="1416407"/>
              <a:ext cx="11537576" cy="4146050"/>
            </a:xfrm>
            <a:prstGeom prst="rect">
              <a:avLst/>
            </a:prstGeom>
          </p:spPr>
        </p:pic>
        <p:sp>
          <p:nvSpPr>
            <p:cNvPr id="5" name="Rectangle 4">
              <a:extLst>
                <a:ext uri="{FF2B5EF4-FFF2-40B4-BE49-F238E27FC236}">
                  <a16:creationId xmlns:a16="http://schemas.microsoft.com/office/drawing/2014/main" id="{8BA0D2BF-13BC-A349-85BD-AE1456871362}"/>
                </a:ext>
              </a:extLst>
            </p:cNvPr>
            <p:cNvSpPr/>
            <p:nvPr/>
          </p:nvSpPr>
          <p:spPr>
            <a:xfrm>
              <a:off x="245411" y="4471985"/>
              <a:ext cx="4740929" cy="328613"/>
            </a:xfrm>
            <a:prstGeom prst="rect">
              <a:avLst/>
            </a:prstGeom>
            <a:solidFill>
              <a:srgbClr val="FF00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9658A8B1-5F2B-6943-BA2D-1824709C19B8}"/>
              </a:ext>
            </a:extLst>
          </p:cNvPr>
          <p:cNvSpPr txBox="1"/>
          <p:nvPr/>
        </p:nvSpPr>
        <p:spPr>
          <a:xfrm>
            <a:off x="2714625" y="181898"/>
            <a:ext cx="7243763" cy="830997"/>
          </a:xfrm>
          <a:prstGeom prst="rect">
            <a:avLst/>
          </a:prstGeom>
          <a:noFill/>
        </p:spPr>
        <p:txBody>
          <a:bodyPr wrap="square" rtlCol="0">
            <a:spAutoFit/>
          </a:bodyPr>
          <a:lstStyle/>
          <a:p>
            <a:pPr algn="ctr"/>
            <a:r>
              <a:rPr lang="en-GB" sz="2400" b="1" dirty="0"/>
              <a:t>We find more genes coding for cooperative behaviours in species with higher relatedness</a:t>
            </a:r>
            <a:endParaRPr lang="en-US" sz="2400" b="1" dirty="0"/>
          </a:p>
        </p:txBody>
      </p:sp>
      <p:sp>
        <p:nvSpPr>
          <p:cNvPr id="2" name="Rectangle 1">
            <a:extLst>
              <a:ext uri="{FF2B5EF4-FFF2-40B4-BE49-F238E27FC236}">
                <a16:creationId xmlns:a16="http://schemas.microsoft.com/office/drawing/2014/main" id="{372E9853-CCB0-2B43-9418-24EA096266E5}"/>
              </a:ext>
            </a:extLst>
          </p:cNvPr>
          <p:cNvSpPr/>
          <p:nvPr/>
        </p:nvSpPr>
        <p:spPr>
          <a:xfrm>
            <a:off x="7004380" y="1639484"/>
            <a:ext cx="7117976" cy="4903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371AB07-1910-1248-88AC-B1E2838BDC47}"/>
              </a:ext>
            </a:extLst>
          </p:cNvPr>
          <p:cNvSpPr txBox="1"/>
          <p:nvPr/>
        </p:nvSpPr>
        <p:spPr>
          <a:xfrm>
            <a:off x="7799019" y="3146119"/>
            <a:ext cx="4161706" cy="646331"/>
          </a:xfrm>
          <a:prstGeom prst="rect">
            <a:avLst/>
          </a:prstGeom>
          <a:noFill/>
        </p:spPr>
        <p:txBody>
          <a:bodyPr wrap="square" rtlCol="0">
            <a:spAutoFit/>
          </a:bodyPr>
          <a:lstStyle/>
          <a:p>
            <a:pPr algn="ctr"/>
            <a:r>
              <a:rPr lang="en-US" b="1" i="1" dirty="0">
                <a:solidFill>
                  <a:srgbClr val="C00000"/>
                </a:solidFill>
              </a:rPr>
              <a:t>Proportional increase </a:t>
            </a:r>
            <a:r>
              <a:rPr lang="en-US" b="1" dirty="0">
                <a:solidFill>
                  <a:srgbClr val="C00000"/>
                </a:solidFill>
              </a:rPr>
              <a:t>in number of coding genes dedicated to cooperation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78983CF-0E8A-3743-94DB-68671B8E6F0C}"/>
                  </a:ext>
                </a:extLst>
              </p:cNvPr>
              <p:cNvSpPr txBox="1"/>
              <p:nvPr/>
            </p:nvSpPr>
            <p:spPr>
              <a:xfrm>
                <a:off x="7329283" y="3720339"/>
                <a:ext cx="4167678" cy="1039323"/>
              </a:xfrm>
              <a:prstGeom prst="rect">
                <a:avLst/>
              </a:prstGeom>
              <a:noFill/>
            </p:spPr>
            <p:txBody>
              <a:bodyPr wrap="square" rtlCol="0">
                <a:spAutoFit/>
              </a:bodyPr>
              <a:lstStyle/>
              <a:p>
                <a:pPr algn="ctr"/>
                <a14:m>
                  <m:oMath xmlns:m="http://schemas.openxmlformats.org/officeDocument/2006/math">
                    <m:sSubSup>
                      <m:sSubSupPr>
                        <m:ctrlPr>
                          <a:rPr lang="en-GB" b="1" i="1" smtClean="0">
                            <a:solidFill>
                              <a:srgbClr val="C00000"/>
                            </a:solidFill>
                            <a:latin typeface="Cambria Math" panose="02040503050406030204" pitchFamily="18" charset="0"/>
                          </a:rPr>
                        </m:ctrlPr>
                      </m:sSubSupPr>
                      <m:e>
                        <m:r>
                          <a:rPr lang="en-GB" b="1" i="1" smtClean="0">
                            <a:solidFill>
                              <a:srgbClr val="C00000"/>
                            </a:solidFill>
                            <a:latin typeface="Cambria Math" panose="02040503050406030204" pitchFamily="18" charset="0"/>
                          </a:rPr>
                          <m:t>𝒆𝒙𝒑</m:t>
                        </m:r>
                        <m:r>
                          <a:rPr lang="en-GB" b="1" i="1" smtClean="0">
                            <a:solidFill>
                              <a:srgbClr val="C00000"/>
                            </a:solidFill>
                            <a:latin typeface="Cambria Math" panose="02040503050406030204" pitchFamily="18" charset="0"/>
                          </a:rPr>
                          <m:t>(</m:t>
                        </m:r>
                        <m:r>
                          <a:rPr lang="en-GB" b="1" i="1">
                            <a:solidFill>
                              <a:srgbClr val="C00000"/>
                            </a:solidFill>
                            <a:latin typeface="Cambria Math" panose="02040503050406030204" pitchFamily="18" charset="0"/>
                            <a:ea typeface="Cambria Math" panose="02040503050406030204" pitchFamily="18" charset="0"/>
                          </a:rPr>
                          <m:t>𝜷</m:t>
                        </m:r>
                      </m:e>
                      <m:sub>
                        <m:r>
                          <a:rPr lang="en-GB" b="1" i="1" smtClean="0">
                            <a:solidFill>
                              <a:srgbClr val="C00000"/>
                            </a:solidFill>
                            <a:latin typeface="Cambria Math" panose="02040503050406030204" pitchFamily="18" charset="0"/>
                            <a:ea typeface="Cambria Math" panose="02040503050406030204" pitchFamily="18" charset="0"/>
                          </a:rPr>
                          <m:t> </m:t>
                        </m:r>
                      </m:sub>
                      <m:sup>
                        <m:r>
                          <a:rPr lang="en-GB" b="1" i="1" smtClean="0">
                            <a:solidFill>
                              <a:srgbClr val="C00000"/>
                            </a:solidFill>
                            <a:latin typeface="Cambria Math" panose="02040503050406030204" pitchFamily="18" charset="0"/>
                            <a:ea typeface="Cambria Math" panose="02040503050406030204" pitchFamily="18" charset="0"/>
                          </a:rPr>
                          <m:t> </m:t>
                        </m:r>
                      </m:sup>
                    </m:sSubSup>
                    <m:r>
                      <a:rPr lang="en-GB" b="1" i="1" smtClean="0">
                        <a:solidFill>
                          <a:srgbClr val="C00000"/>
                        </a:solidFill>
                        <a:latin typeface="Cambria Math" panose="02040503050406030204" pitchFamily="18" charset="0"/>
                      </a:rPr>
                      <m:t>) −</m:t>
                    </m:r>
                    <m:r>
                      <a:rPr lang="en-GB" b="1" i="1" smtClean="0">
                        <a:solidFill>
                          <a:srgbClr val="C00000"/>
                        </a:solidFill>
                        <a:latin typeface="Cambria Math" panose="02040503050406030204" pitchFamily="18" charset="0"/>
                      </a:rPr>
                      <m:t>𝟏</m:t>
                    </m:r>
                  </m:oMath>
                </a14:m>
                <a:r>
                  <a:rPr lang="en-GB" b="1" dirty="0">
                    <a:solidFill>
                      <a:srgbClr val="C00000"/>
                    </a:solidFill>
                  </a:rPr>
                  <a:t> =</a:t>
                </a:r>
              </a:p>
              <a:p>
                <a:pPr algn="ctr"/>
                <a:endParaRPr lang="en-GB" b="1" dirty="0">
                  <a:solidFill>
                    <a:srgbClr val="C00000"/>
                  </a:solidFill>
                </a:endParaRPr>
              </a:p>
              <a:p>
                <a:pPr algn="ctr"/>
                <a:r>
                  <a:rPr lang="en-GB" sz="2400" b="1" dirty="0">
                    <a:solidFill>
                      <a:srgbClr val="C00000"/>
                    </a:solidFill>
                  </a:rPr>
                  <a:t> </a:t>
                </a:r>
              </a:p>
            </p:txBody>
          </p:sp>
        </mc:Choice>
        <mc:Fallback>
          <p:sp>
            <p:nvSpPr>
              <p:cNvPr id="8" name="TextBox 7">
                <a:extLst>
                  <a:ext uri="{FF2B5EF4-FFF2-40B4-BE49-F238E27FC236}">
                    <a16:creationId xmlns:a16="http://schemas.microsoft.com/office/drawing/2014/main" id="{C78983CF-0E8A-3743-94DB-68671B8E6F0C}"/>
                  </a:ext>
                </a:extLst>
              </p:cNvPr>
              <p:cNvSpPr txBox="1">
                <a:spLocks noRot="1" noChangeAspect="1" noMove="1" noResize="1" noEditPoints="1" noAdjustHandles="1" noChangeArrowheads="1" noChangeShapeType="1" noTextEdit="1"/>
              </p:cNvSpPr>
              <p:nvPr/>
            </p:nvSpPr>
            <p:spPr>
              <a:xfrm>
                <a:off x="7329283" y="3720339"/>
                <a:ext cx="4167678" cy="1039323"/>
              </a:xfrm>
              <a:prstGeom prst="rect">
                <a:avLst/>
              </a:prstGeom>
              <a:blipFill>
                <a:blip r:embed="rId4"/>
                <a:stretch>
                  <a:fillRect t="-241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9641B2-67AC-3343-845D-CC8CFF034255}"/>
              </a:ext>
            </a:extLst>
          </p:cNvPr>
          <p:cNvSpPr txBox="1"/>
          <p:nvPr/>
        </p:nvSpPr>
        <p:spPr>
          <a:xfrm>
            <a:off x="10111071" y="3722058"/>
            <a:ext cx="2114550" cy="369332"/>
          </a:xfrm>
          <a:prstGeom prst="rect">
            <a:avLst/>
          </a:prstGeom>
          <a:noFill/>
        </p:spPr>
        <p:txBody>
          <a:bodyPr wrap="square" rtlCol="0">
            <a:spAutoFit/>
          </a:bodyPr>
          <a:lstStyle/>
          <a:p>
            <a:r>
              <a:rPr lang="en-GB" b="1" dirty="0">
                <a:solidFill>
                  <a:srgbClr val="C00000"/>
                </a:solidFill>
              </a:rPr>
              <a:t>9.4%</a:t>
            </a:r>
            <a:endParaRPr lang="en-US" dirty="0"/>
          </a:p>
        </p:txBody>
      </p:sp>
    </p:spTree>
    <p:extLst>
      <p:ext uri="{BB962C8B-B14F-4D97-AF65-F5344CB8AC3E}">
        <p14:creationId xmlns:p14="http://schemas.microsoft.com/office/powerpoint/2010/main" val="35821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8" grpId="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557D8C-C4F8-BD4D-814C-9F2A66134028}"/>
              </a:ext>
            </a:extLst>
          </p:cNvPr>
          <p:cNvSpPr txBox="1"/>
          <p:nvPr/>
        </p:nvSpPr>
        <p:spPr>
          <a:xfrm>
            <a:off x="3059270" y="198702"/>
            <a:ext cx="7707201" cy="523220"/>
          </a:xfrm>
          <a:prstGeom prst="rect">
            <a:avLst/>
          </a:prstGeom>
          <a:noFill/>
        </p:spPr>
        <p:txBody>
          <a:bodyPr wrap="square" rtlCol="0">
            <a:spAutoFit/>
          </a:bodyPr>
          <a:lstStyle/>
          <a:p>
            <a:pPr algn="ctr"/>
            <a:r>
              <a:rPr lang="en-GB" sz="2800" b="1" dirty="0"/>
              <a:t>Relatedness </a:t>
            </a:r>
            <a:r>
              <a:rPr lang="en-GB" sz="2800" b="1" dirty="0">
                <a:sym typeface="Wingdings" pitchFamily="2" charset="2"/>
              </a:rPr>
              <a:t> Cooperation</a:t>
            </a:r>
            <a:endParaRPr lang="en-GB" sz="2800" b="1" dirty="0"/>
          </a:p>
        </p:txBody>
      </p:sp>
      <p:grpSp>
        <p:nvGrpSpPr>
          <p:cNvPr id="3" name="Group 2">
            <a:extLst>
              <a:ext uri="{FF2B5EF4-FFF2-40B4-BE49-F238E27FC236}">
                <a16:creationId xmlns:a16="http://schemas.microsoft.com/office/drawing/2014/main" id="{777BAFC1-69EB-3E4E-8D26-47F082A7B791}"/>
              </a:ext>
            </a:extLst>
          </p:cNvPr>
          <p:cNvGrpSpPr/>
          <p:nvPr/>
        </p:nvGrpSpPr>
        <p:grpSpPr>
          <a:xfrm>
            <a:off x="546508" y="1450975"/>
            <a:ext cx="6518397" cy="4764940"/>
            <a:chOff x="6032907" y="1218499"/>
            <a:chExt cx="6518397" cy="4764940"/>
          </a:xfrm>
        </p:grpSpPr>
        <p:pic>
          <p:nvPicPr>
            <p:cNvPr id="4" name="Picture 3">
              <a:extLst>
                <a:ext uri="{FF2B5EF4-FFF2-40B4-BE49-F238E27FC236}">
                  <a16:creationId xmlns:a16="http://schemas.microsoft.com/office/drawing/2014/main" id="{F97EBD70-EECC-2446-B107-1A561E74E22B}"/>
                </a:ext>
              </a:extLst>
            </p:cNvPr>
            <p:cNvPicPr>
              <a:picLocks noChangeAspect="1"/>
            </p:cNvPicPr>
            <p:nvPr/>
          </p:nvPicPr>
          <p:blipFill rotWithShape="1">
            <a:blip r:embed="rId3"/>
            <a:srcRect r="73804"/>
            <a:stretch/>
          </p:blipFill>
          <p:spPr>
            <a:xfrm>
              <a:off x="6032907" y="1411247"/>
              <a:ext cx="1979511" cy="4572192"/>
            </a:xfrm>
            <a:prstGeom prst="rect">
              <a:avLst/>
            </a:prstGeom>
          </p:spPr>
        </p:pic>
        <p:pic>
          <p:nvPicPr>
            <p:cNvPr id="5" name="Picture 12" descr="RÃ©sultat de recherche d'images pour &quot;phylogeny symbol&quot;">
              <a:extLst>
                <a:ext uri="{FF2B5EF4-FFF2-40B4-BE49-F238E27FC236}">
                  <a16:creationId xmlns:a16="http://schemas.microsoft.com/office/drawing/2014/main" id="{EEB967DF-C797-9C45-BEA8-708D999678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16046" y="2180518"/>
              <a:ext cx="755837" cy="7068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RÃ©sultat de recherche d'images pour &quot;question mark symbol&quot;">
              <a:extLst>
                <a:ext uri="{FF2B5EF4-FFF2-40B4-BE49-F238E27FC236}">
                  <a16:creationId xmlns:a16="http://schemas.microsoft.com/office/drawing/2014/main" id="{7DD606EF-9151-6540-9D12-7381DBE577F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54880" y="4579655"/>
              <a:ext cx="756488" cy="707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99D3B9E-025B-5E47-8DC5-700AB05AAA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4173" y="3094130"/>
              <a:ext cx="775657" cy="972382"/>
            </a:xfrm>
            <a:prstGeom prst="rect">
              <a:avLst/>
            </a:prstGeom>
          </p:spPr>
        </p:pic>
        <p:pic>
          <p:nvPicPr>
            <p:cNvPr id="8" name="Picture 7">
              <a:extLst>
                <a:ext uri="{FF2B5EF4-FFF2-40B4-BE49-F238E27FC236}">
                  <a16:creationId xmlns:a16="http://schemas.microsoft.com/office/drawing/2014/main" id="{EF5F2314-D4FC-164A-9487-3A54163CE5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50027" y="1218499"/>
              <a:ext cx="671410" cy="667800"/>
            </a:xfrm>
            <a:prstGeom prst="rect">
              <a:avLst/>
            </a:prstGeom>
          </p:spPr>
        </p:pic>
        <p:cxnSp>
          <p:nvCxnSpPr>
            <p:cNvPr id="9" name="Straight Connector 8">
              <a:extLst>
                <a:ext uri="{FF2B5EF4-FFF2-40B4-BE49-F238E27FC236}">
                  <a16:creationId xmlns:a16="http://schemas.microsoft.com/office/drawing/2014/main" id="{431AD2C2-4EC9-7A47-8D9B-1D967FF42DEE}"/>
                </a:ext>
              </a:extLst>
            </p:cNvPr>
            <p:cNvCxnSpPr>
              <a:cxnSpLocks/>
              <a:endCxn id="8" idx="1"/>
            </p:cNvCxnSpPr>
            <p:nvPr/>
          </p:nvCxnSpPr>
          <p:spPr>
            <a:xfrm flipV="1">
              <a:off x="7926998" y="1552399"/>
              <a:ext cx="823029" cy="98392"/>
            </a:xfrm>
            <a:prstGeom prst="line">
              <a:avLst/>
            </a:prstGeom>
            <a:ln w="222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D792AC0-08C5-9647-8A5E-9F657AD23F11}"/>
                </a:ext>
              </a:extLst>
            </p:cNvPr>
            <p:cNvCxnSpPr>
              <a:cxnSpLocks/>
            </p:cNvCxnSpPr>
            <p:nvPr/>
          </p:nvCxnSpPr>
          <p:spPr>
            <a:xfrm>
              <a:off x="7926998" y="2456454"/>
              <a:ext cx="618671" cy="77476"/>
            </a:xfrm>
            <a:prstGeom prst="line">
              <a:avLst/>
            </a:prstGeom>
            <a:ln w="222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AD4A49A-2835-3F46-A038-06857C747C71}"/>
                </a:ext>
              </a:extLst>
            </p:cNvPr>
            <p:cNvCxnSpPr>
              <a:cxnSpLocks/>
            </p:cNvCxnSpPr>
            <p:nvPr/>
          </p:nvCxnSpPr>
          <p:spPr>
            <a:xfrm>
              <a:off x="7928951" y="3552220"/>
              <a:ext cx="761972" cy="130784"/>
            </a:xfrm>
            <a:prstGeom prst="line">
              <a:avLst/>
            </a:prstGeom>
            <a:ln w="222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6FFAC1-E9A4-B249-B778-651D1D2EE904}"/>
                </a:ext>
              </a:extLst>
            </p:cNvPr>
            <p:cNvCxnSpPr>
              <a:cxnSpLocks/>
            </p:cNvCxnSpPr>
            <p:nvPr/>
          </p:nvCxnSpPr>
          <p:spPr>
            <a:xfrm>
              <a:off x="7992542" y="4771942"/>
              <a:ext cx="698381" cy="161428"/>
            </a:xfrm>
            <a:prstGeom prst="line">
              <a:avLst/>
            </a:prstGeom>
            <a:ln w="222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Right Brace 12">
              <a:extLst>
                <a:ext uri="{FF2B5EF4-FFF2-40B4-BE49-F238E27FC236}">
                  <a16:creationId xmlns:a16="http://schemas.microsoft.com/office/drawing/2014/main" id="{4D334024-6C25-A24E-87B2-6BE9BFBDBAD4}"/>
                </a:ext>
              </a:extLst>
            </p:cNvPr>
            <p:cNvSpPr/>
            <p:nvPr/>
          </p:nvSpPr>
          <p:spPr>
            <a:xfrm>
              <a:off x="10024807" y="1368157"/>
              <a:ext cx="299258" cy="2226503"/>
            </a:xfrm>
            <a:prstGeom prst="rightBrace">
              <a:avLst>
                <a:gd name="adj1" fmla="val 63889"/>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8E4BB761-DB43-334A-9A83-3CDB1460F89C}"/>
                </a:ext>
              </a:extLst>
            </p:cNvPr>
            <p:cNvSpPr/>
            <p:nvPr/>
          </p:nvSpPr>
          <p:spPr>
            <a:xfrm>
              <a:off x="10024807" y="3697343"/>
              <a:ext cx="299258" cy="2043309"/>
            </a:xfrm>
            <a:prstGeom prst="rightBrace">
              <a:avLst>
                <a:gd name="adj1" fmla="val 63889"/>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035D28F8-B0AB-9442-8CD2-76F13E672300}"/>
                </a:ext>
              </a:extLst>
            </p:cNvPr>
            <p:cNvSpPr txBox="1"/>
            <p:nvPr/>
          </p:nvSpPr>
          <p:spPr>
            <a:xfrm>
              <a:off x="10333187" y="2249369"/>
              <a:ext cx="1778924" cy="461665"/>
            </a:xfrm>
            <a:prstGeom prst="rect">
              <a:avLst/>
            </a:prstGeom>
            <a:noFill/>
          </p:spPr>
          <p:txBody>
            <a:bodyPr wrap="square" rtlCol="0">
              <a:spAutoFit/>
            </a:bodyPr>
            <a:lstStyle/>
            <a:p>
              <a:r>
                <a:rPr lang="en-US" sz="2400" b="1" dirty="0"/>
                <a:t>Explained</a:t>
              </a:r>
            </a:p>
          </p:txBody>
        </p:sp>
        <p:sp>
          <p:nvSpPr>
            <p:cNvPr id="16" name="TextBox 15">
              <a:extLst>
                <a:ext uri="{FF2B5EF4-FFF2-40B4-BE49-F238E27FC236}">
                  <a16:creationId xmlns:a16="http://schemas.microsoft.com/office/drawing/2014/main" id="{3000ED56-CBAC-074F-9F10-53F3B158C3AF}"/>
                </a:ext>
              </a:extLst>
            </p:cNvPr>
            <p:cNvSpPr txBox="1"/>
            <p:nvPr/>
          </p:nvSpPr>
          <p:spPr>
            <a:xfrm>
              <a:off x="10324065" y="4488164"/>
              <a:ext cx="2227239" cy="461665"/>
            </a:xfrm>
            <a:prstGeom prst="rect">
              <a:avLst/>
            </a:prstGeom>
            <a:noFill/>
          </p:spPr>
          <p:txBody>
            <a:bodyPr wrap="square" rtlCol="0">
              <a:spAutoFit/>
            </a:bodyPr>
            <a:lstStyle/>
            <a:p>
              <a:r>
                <a:rPr lang="en-US" sz="2400" b="1" dirty="0"/>
                <a:t>Idiosyncratic</a:t>
              </a:r>
            </a:p>
          </p:txBody>
        </p:sp>
      </p:grpSp>
      <p:sp>
        <p:nvSpPr>
          <p:cNvPr id="17" name="TextBox 16">
            <a:extLst>
              <a:ext uri="{FF2B5EF4-FFF2-40B4-BE49-F238E27FC236}">
                <a16:creationId xmlns:a16="http://schemas.microsoft.com/office/drawing/2014/main" id="{D5E77A89-F390-EE4D-B6C0-A7A2DD3FAD1A}"/>
              </a:ext>
            </a:extLst>
          </p:cNvPr>
          <p:cNvSpPr txBox="1"/>
          <p:nvPr/>
        </p:nvSpPr>
        <p:spPr>
          <a:xfrm>
            <a:off x="259492" y="240085"/>
            <a:ext cx="7707201" cy="523220"/>
          </a:xfrm>
          <a:prstGeom prst="rect">
            <a:avLst/>
          </a:prstGeom>
          <a:noFill/>
        </p:spPr>
        <p:txBody>
          <a:bodyPr wrap="square" rtlCol="0">
            <a:spAutoFit/>
          </a:bodyPr>
          <a:lstStyle/>
          <a:p>
            <a:pPr algn="ctr"/>
            <a:r>
              <a:rPr lang="en-GB" sz="2800" b="1" dirty="0">
                <a:solidFill>
                  <a:srgbClr val="C00000"/>
                </a:solidFill>
                <a:sym typeface="Wingdings" pitchFamily="2" charset="2"/>
              </a:rPr>
              <a:t>???? </a:t>
            </a:r>
            <a:endParaRPr lang="en-GB" sz="2800" b="1" dirty="0">
              <a:solidFill>
                <a:srgbClr val="C00000"/>
              </a:solidFill>
            </a:endParaRPr>
          </a:p>
        </p:txBody>
      </p:sp>
    </p:spTree>
    <p:extLst>
      <p:ext uri="{BB962C8B-B14F-4D97-AF65-F5344CB8AC3E}">
        <p14:creationId xmlns:p14="http://schemas.microsoft.com/office/powerpoint/2010/main" val="3702779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B31A96-9CCA-C44E-8890-4D8F588D6FC7}"/>
              </a:ext>
            </a:extLst>
          </p:cNvPr>
          <p:cNvPicPr>
            <a:picLocks noChangeAspect="1"/>
          </p:cNvPicPr>
          <p:nvPr/>
        </p:nvPicPr>
        <p:blipFill rotWithShape="1">
          <a:blip r:embed="rId3"/>
          <a:srcRect b="50545"/>
          <a:stretch/>
        </p:blipFill>
        <p:spPr>
          <a:xfrm>
            <a:off x="3028566" y="950909"/>
            <a:ext cx="5891147" cy="2827460"/>
          </a:xfrm>
          <a:prstGeom prst="rect">
            <a:avLst/>
          </a:prstGeom>
        </p:spPr>
      </p:pic>
      <p:pic>
        <p:nvPicPr>
          <p:cNvPr id="5" name="Picture 4">
            <a:extLst>
              <a:ext uri="{FF2B5EF4-FFF2-40B4-BE49-F238E27FC236}">
                <a16:creationId xmlns:a16="http://schemas.microsoft.com/office/drawing/2014/main" id="{CA908C6F-CB60-B545-959B-383B76792653}"/>
              </a:ext>
            </a:extLst>
          </p:cNvPr>
          <p:cNvPicPr>
            <a:picLocks noChangeAspect="1"/>
          </p:cNvPicPr>
          <p:nvPr/>
        </p:nvPicPr>
        <p:blipFill rotWithShape="1">
          <a:blip r:embed="rId3"/>
          <a:srcRect t="50108"/>
          <a:stretch/>
        </p:blipFill>
        <p:spPr>
          <a:xfrm>
            <a:off x="3028566" y="3778369"/>
            <a:ext cx="5891147" cy="2852470"/>
          </a:xfrm>
          <a:prstGeom prst="rect">
            <a:avLst/>
          </a:prstGeom>
        </p:spPr>
      </p:pic>
      <p:sp>
        <p:nvSpPr>
          <p:cNvPr id="6" name="TextBox 5">
            <a:extLst>
              <a:ext uri="{FF2B5EF4-FFF2-40B4-BE49-F238E27FC236}">
                <a16:creationId xmlns:a16="http://schemas.microsoft.com/office/drawing/2014/main" id="{50AEF0DE-9FC2-8F4C-887E-58C146572482}"/>
              </a:ext>
            </a:extLst>
          </p:cNvPr>
          <p:cNvSpPr txBox="1"/>
          <p:nvPr/>
        </p:nvSpPr>
        <p:spPr>
          <a:xfrm>
            <a:off x="2320412" y="214380"/>
            <a:ext cx="7707201" cy="523220"/>
          </a:xfrm>
          <a:prstGeom prst="rect">
            <a:avLst/>
          </a:prstGeom>
          <a:noFill/>
        </p:spPr>
        <p:txBody>
          <a:bodyPr wrap="square" rtlCol="0">
            <a:spAutoFit/>
          </a:bodyPr>
          <a:lstStyle/>
          <a:p>
            <a:pPr algn="ctr"/>
            <a:r>
              <a:rPr lang="en-GB" sz="2800" b="1" dirty="0">
                <a:sym typeface="Wingdings" pitchFamily="2" charset="2"/>
              </a:rPr>
              <a:t>What are the ecological drivers of relatedness?</a:t>
            </a:r>
            <a:endParaRPr lang="en-GB" sz="2800" b="1" dirty="0"/>
          </a:p>
        </p:txBody>
      </p:sp>
    </p:spTree>
    <p:extLst>
      <p:ext uri="{BB962C8B-B14F-4D97-AF65-F5344CB8AC3E}">
        <p14:creationId xmlns:p14="http://schemas.microsoft.com/office/powerpoint/2010/main" val="28429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0BC49D-F21F-FE48-BF93-11738DF725C5}"/>
              </a:ext>
            </a:extLst>
          </p:cNvPr>
          <p:cNvSpPr txBox="1"/>
          <p:nvPr/>
        </p:nvSpPr>
        <p:spPr>
          <a:xfrm>
            <a:off x="2320412" y="214380"/>
            <a:ext cx="7707201" cy="584775"/>
          </a:xfrm>
          <a:prstGeom prst="rect">
            <a:avLst/>
          </a:prstGeom>
          <a:noFill/>
        </p:spPr>
        <p:txBody>
          <a:bodyPr wrap="square" rtlCol="0">
            <a:spAutoFit/>
          </a:bodyPr>
          <a:lstStyle/>
          <a:p>
            <a:pPr algn="ctr"/>
            <a:r>
              <a:rPr lang="en-GB" sz="3200" b="1" dirty="0">
                <a:sym typeface="Wingdings" pitchFamily="2" charset="2"/>
              </a:rPr>
              <a:t>Conclusion</a:t>
            </a:r>
            <a:endParaRPr lang="en-GB" sz="3200" b="1" dirty="0"/>
          </a:p>
        </p:txBody>
      </p:sp>
      <p:sp>
        <p:nvSpPr>
          <p:cNvPr id="3" name="TextBox 2">
            <a:extLst>
              <a:ext uri="{FF2B5EF4-FFF2-40B4-BE49-F238E27FC236}">
                <a16:creationId xmlns:a16="http://schemas.microsoft.com/office/drawing/2014/main" id="{5DBA2554-1C8A-BC4E-A3C6-06F8A24FC670}"/>
              </a:ext>
            </a:extLst>
          </p:cNvPr>
          <p:cNvSpPr txBox="1"/>
          <p:nvPr/>
        </p:nvSpPr>
        <p:spPr>
          <a:xfrm>
            <a:off x="1280160" y="1244672"/>
            <a:ext cx="10257475" cy="5016758"/>
          </a:xfrm>
          <a:prstGeom prst="rect">
            <a:avLst/>
          </a:prstGeom>
          <a:noFill/>
        </p:spPr>
        <p:txBody>
          <a:bodyPr wrap="square" rtlCol="0">
            <a:spAutoFit/>
          </a:bodyPr>
          <a:lstStyle/>
          <a:p>
            <a:pPr algn="ctr"/>
            <a:r>
              <a:rPr lang="en-GB" sz="3200" b="1" dirty="0">
                <a:solidFill>
                  <a:schemeClr val="accent2"/>
                </a:solidFill>
              </a:rPr>
              <a:t>Relatedness is predictive of the evolution of cooperation across the human gut microbiota</a:t>
            </a:r>
          </a:p>
          <a:p>
            <a:endParaRPr lang="en-GB" sz="3200" b="1" dirty="0"/>
          </a:p>
          <a:p>
            <a:pPr marL="457200" indent="-457200">
              <a:buFont typeface="Wingdings" pitchFamily="2" charset="2"/>
              <a:buChar char="Ø"/>
            </a:pPr>
            <a:r>
              <a:rPr lang="en-GB" sz="3200" b="1" dirty="0"/>
              <a:t>Inclusive fitness theory </a:t>
            </a:r>
            <a:r>
              <a:rPr lang="en-GB" sz="3200" b="1" i="1" dirty="0"/>
              <a:t>is</a:t>
            </a:r>
            <a:r>
              <a:rPr lang="en-GB" sz="3200" b="1" dirty="0"/>
              <a:t> </a:t>
            </a:r>
            <a:r>
              <a:rPr lang="en-GB" sz="3200" b="1" i="1" dirty="0"/>
              <a:t>useful</a:t>
            </a:r>
          </a:p>
          <a:p>
            <a:pPr marL="457200" indent="-457200">
              <a:buFont typeface="Wingdings" pitchFamily="2" charset="2"/>
              <a:buChar char="Ø"/>
            </a:pPr>
            <a:endParaRPr lang="en-GB" sz="3200" b="1" dirty="0"/>
          </a:p>
          <a:p>
            <a:pPr marL="457200" indent="-457200">
              <a:buFont typeface="Wingdings" pitchFamily="2" charset="2"/>
              <a:buChar char="Ø"/>
            </a:pPr>
            <a:r>
              <a:rPr lang="en-GB" sz="3200" b="1" dirty="0"/>
              <a:t>Theory &amp; assumptions holds even in the complex world</a:t>
            </a:r>
          </a:p>
          <a:p>
            <a:pPr marL="457200" indent="-457200">
              <a:buFont typeface="Wingdings" pitchFamily="2" charset="2"/>
              <a:buChar char="Ø"/>
            </a:pPr>
            <a:endParaRPr lang="en-GB" sz="3200" b="1" dirty="0"/>
          </a:p>
          <a:p>
            <a:pPr marL="457200" indent="-457200">
              <a:buFont typeface="Wingdings" pitchFamily="2" charset="2"/>
              <a:buChar char="Ø"/>
            </a:pPr>
            <a:r>
              <a:rPr lang="en-GB" sz="3200" b="1" dirty="0"/>
              <a:t>A simple population genetics parameter</a:t>
            </a:r>
          </a:p>
          <a:p>
            <a:pPr marL="457200" indent="-457200">
              <a:buFont typeface="Wingdings" pitchFamily="2" charset="2"/>
              <a:buChar char="Ø"/>
            </a:pPr>
            <a:endParaRPr lang="en-GB" sz="3200" b="1" dirty="0"/>
          </a:p>
          <a:p>
            <a:pPr marL="457200" indent="-457200">
              <a:buFont typeface="Wingdings" pitchFamily="2" charset="2"/>
              <a:buChar char="Ø"/>
            </a:pPr>
            <a:r>
              <a:rPr lang="en-GB" sz="3200" b="1" dirty="0"/>
              <a:t>Actionable tool</a:t>
            </a:r>
            <a:endParaRPr lang="en-US" sz="3200" b="1" dirty="0"/>
          </a:p>
        </p:txBody>
      </p:sp>
    </p:spTree>
    <p:extLst>
      <p:ext uri="{BB962C8B-B14F-4D97-AF65-F5344CB8AC3E}">
        <p14:creationId xmlns:p14="http://schemas.microsoft.com/office/powerpoint/2010/main" val="1450243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Résultat de recherche d'images pour &quot;microbiome and health&quot;">
            <a:extLst>
              <a:ext uri="{FF2B5EF4-FFF2-40B4-BE49-F238E27FC236}">
                <a16:creationId xmlns:a16="http://schemas.microsoft.com/office/drawing/2014/main" id="{6C9925B5-2564-C24D-AE0F-4EA7425B0159}"/>
              </a:ext>
            </a:extLst>
          </p:cNvPr>
          <p:cNvPicPr>
            <a:picLocks noChangeAspect="1" noChangeArrowheads="1"/>
          </p:cNvPicPr>
          <p:nvPr/>
        </p:nvPicPr>
        <p:blipFill rotWithShape="1">
          <a:blip r:embed="rId2">
            <a:alphaModFix amt="50000"/>
            <a:biLevel thresh="75000"/>
            <a:extLst>
              <a:ext uri="{28A0092B-C50C-407E-A947-70E740481C1C}">
                <a14:useLocalDpi xmlns:a14="http://schemas.microsoft.com/office/drawing/2010/main" val="0"/>
              </a:ext>
            </a:extLst>
          </a:blip>
          <a:srcRect r="51091"/>
          <a:stretch/>
        </p:blipFill>
        <p:spPr bwMode="auto">
          <a:xfrm>
            <a:off x="929826" y="4388878"/>
            <a:ext cx="1133755" cy="13039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97C24E-B3BA-7F49-9F02-FFFD1D6A5B68}"/>
              </a:ext>
            </a:extLst>
          </p:cNvPr>
          <p:cNvSpPr txBox="1"/>
          <p:nvPr/>
        </p:nvSpPr>
        <p:spPr>
          <a:xfrm>
            <a:off x="1546621" y="361740"/>
            <a:ext cx="9488985" cy="646331"/>
          </a:xfrm>
          <a:prstGeom prst="rect">
            <a:avLst/>
          </a:prstGeom>
          <a:noFill/>
        </p:spPr>
        <p:txBody>
          <a:bodyPr wrap="square" rtlCol="0">
            <a:spAutoFit/>
          </a:bodyPr>
          <a:lstStyle/>
          <a:p>
            <a:pPr algn="ctr"/>
            <a:r>
              <a:rPr lang="en-US" sz="3600" b="1" dirty="0">
                <a:cs typeface="Al Tarikh" pitchFamily="2" charset="-78"/>
              </a:rPr>
              <a:t>Making a practical use of evolutionary theory</a:t>
            </a:r>
          </a:p>
        </p:txBody>
      </p:sp>
      <p:sp>
        <p:nvSpPr>
          <p:cNvPr id="3" name="TextBox 2">
            <a:extLst>
              <a:ext uri="{FF2B5EF4-FFF2-40B4-BE49-F238E27FC236}">
                <a16:creationId xmlns:a16="http://schemas.microsoft.com/office/drawing/2014/main" id="{099D54DB-37CD-1C45-9E50-2B9EA64457C0}"/>
              </a:ext>
            </a:extLst>
          </p:cNvPr>
          <p:cNvSpPr txBox="1"/>
          <p:nvPr/>
        </p:nvSpPr>
        <p:spPr>
          <a:xfrm>
            <a:off x="1302553" y="1361440"/>
            <a:ext cx="9977120" cy="1815882"/>
          </a:xfrm>
          <a:prstGeom prst="rect">
            <a:avLst/>
          </a:prstGeom>
          <a:noFill/>
        </p:spPr>
        <p:txBody>
          <a:bodyPr wrap="square" rtlCol="0">
            <a:spAutoFit/>
          </a:bodyPr>
          <a:lstStyle/>
          <a:p>
            <a:pPr algn="ctr"/>
            <a:r>
              <a:rPr lang="en-GB" sz="2800" b="1" dirty="0"/>
              <a:t>Using evolutionary insights/principles to better inform public health policy and biomedical research</a:t>
            </a:r>
          </a:p>
          <a:p>
            <a:pPr algn="ctr"/>
            <a:endParaRPr lang="en-GB" sz="2800" b="1" dirty="0"/>
          </a:p>
          <a:p>
            <a:pPr algn="ctr"/>
            <a:r>
              <a:rPr lang="en-GB" sz="2800" b="1" dirty="0">
                <a:solidFill>
                  <a:schemeClr val="accent6"/>
                </a:solidFill>
              </a:rPr>
              <a:t>Mathematics + statistics + bioinformatics</a:t>
            </a:r>
            <a:endParaRPr lang="en-US" sz="2800" b="1" dirty="0">
              <a:solidFill>
                <a:schemeClr val="accent6"/>
              </a:solidFill>
            </a:endParaRPr>
          </a:p>
        </p:txBody>
      </p:sp>
      <p:grpSp>
        <p:nvGrpSpPr>
          <p:cNvPr id="5" name="Group 4">
            <a:extLst>
              <a:ext uri="{FF2B5EF4-FFF2-40B4-BE49-F238E27FC236}">
                <a16:creationId xmlns:a16="http://schemas.microsoft.com/office/drawing/2014/main" id="{659E6C29-AA80-0747-9605-34D27CDA37E5}"/>
              </a:ext>
            </a:extLst>
          </p:cNvPr>
          <p:cNvGrpSpPr/>
          <p:nvPr/>
        </p:nvGrpSpPr>
        <p:grpSpPr>
          <a:xfrm>
            <a:off x="990486" y="2683709"/>
            <a:ext cx="1481287" cy="1576768"/>
            <a:chOff x="4295213" y="-1324321"/>
            <a:chExt cx="7634636" cy="6858000"/>
          </a:xfrm>
        </p:grpSpPr>
        <p:grpSp>
          <p:nvGrpSpPr>
            <p:cNvPr id="6" name="Group 5">
              <a:extLst>
                <a:ext uri="{FF2B5EF4-FFF2-40B4-BE49-F238E27FC236}">
                  <a16:creationId xmlns:a16="http://schemas.microsoft.com/office/drawing/2014/main" id="{7757DE67-0DB8-EC44-9721-B8A66C4FABED}"/>
                </a:ext>
              </a:extLst>
            </p:cNvPr>
            <p:cNvGrpSpPr/>
            <p:nvPr/>
          </p:nvGrpSpPr>
          <p:grpSpPr>
            <a:xfrm>
              <a:off x="4295213" y="-1324321"/>
              <a:ext cx="7634636" cy="6858000"/>
              <a:chOff x="3681064" y="-751115"/>
              <a:chExt cx="7634636" cy="6858000"/>
            </a:xfrm>
          </p:grpSpPr>
          <p:pic>
            <p:nvPicPr>
              <p:cNvPr id="9" name="Picture 2" descr="https://cdn.the-scientist.com/assets/articleNo/65235/iImg/29996/notebook-january-2019.png">
                <a:extLst>
                  <a:ext uri="{FF2B5EF4-FFF2-40B4-BE49-F238E27FC236}">
                    <a16:creationId xmlns:a16="http://schemas.microsoft.com/office/drawing/2014/main" id="{F696CB52-7B6F-4A4B-A3A0-1D6F284737B7}"/>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3681064" y="-751115"/>
                <a:ext cx="67198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9">
                <a:extLst>
                  <a:ext uri="{FF2B5EF4-FFF2-40B4-BE49-F238E27FC236}">
                    <a16:creationId xmlns:a16="http://schemas.microsoft.com/office/drawing/2014/main" id="{2C971DFD-E12C-4B4F-A02E-3E861DF84114}"/>
                  </a:ext>
                </a:extLst>
              </p:cNvPr>
              <p:cNvSpPr/>
              <p:nvPr/>
            </p:nvSpPr>
            <p:spPr>
              <a:xfrm>
                <a:off x="6270172" y="-751115"/>
                <a:ext cx="5045528" cy="6384472"/>
              </a:xfrm>
              <a:custGeom>
                <a:avLst/>
                <a:gdLst>
                  <a:gd name="connsiteX0" fmla="*/ 65314 w 5045528"/>
                  <a:gd name="connsiteY0" fmla="*/ 163286 h 6384472"/>
                  <a:gd name="connsiteX1" fmla="*/ 0 w 5045528"/>
                  <a:gd name="connsiteY1" fmla="*/ 1322615 h 6384472"/>
                  <a:gd name="connsiteX2" fmla="*/ 506185 w 5045528"/>
                  <a:gd name="connsiteY2" fmla="*/ 2155372 h 6384472"/>
                  <a:gd name="connsiteX3" fmla="*/ 996043 w 5045528"/>
                  <a:gd name="connsiteY3" fmla="*/ 2857500 h 6384472"/>
                  <a:gd name="connsiteX4" fmla="*/ 2090057 w 5045528"/>
                  <a:gd name="connsiteY4" fmla="*/ 3820886 h 6384472"/>
                  <a:gd name="connsiteX5" fmla="*/ 3004457 w 5045528"/>
                  <a:gd name="connsiteY5" fmla="*/ 3804557 h 6384472"/>
                  <a:gd name="connsiteX6" fmla="*/ 3118757 w 5045528"/>
                  <a:gd name="connsiteY6" fmla="*/ 5323115 h 6384472"/>
                  <a:gd name="connsiteX7" fmla="*/ 2302328 w 5045528"/>
                  <a:gd name="connsiteY7" fmla="*/ 5355772 h 6384472"/>
                  <a:gd name="connsiteX8" fmla="*/ 2041071 w 5045528"/>
                  <a:gd name="connsiteY8" fmla="*/ 5225143 h 6384472"/>
                  <a:gd name="connsiteX9" fmla="*/ 1861457 w 5045528"/>
                  <a:gd name="connsiteY9" fmla="*/ 5486400 h 6384472"/>
                  <a:gd name="connsiteX10" fmla="*/ 3102428 w 5045528"/>
                  <a:gd name="connsiteY10" fmla="*/ 6384472 h 6384472"/>
                  <a:gd name="connsiteX11" fmla="*/ 4212771 w 5045528"/>
                  <a:gd name="connsiteY11" fmla="*/ 6025243 h 6384472"/>
                  <a:gd name="connsiteX12" fmla="*/ 5045528 w 5045528"/>
                  <a:gd name="connsiteY12" fmla="*/ 1094015 h 6384472"/>
                  <a:gd name="connsiteX13" fmla="*/ 3363685 w 5045528"/>
                  <a:gd name="connsiteY13" fmla="*/ 0 h 6384472"/>
                  <a:gd name="connsiteX14" fmla="*/ 65314 w 5045528"/>
                  <a:gd name="connsiteY14" fmla="*/ 163286 h 638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45528" h="6384472">
                    <a:moveTo>
                      <a:pt x="65314" y="163286"/>
                    </a:moveTo>
                    <a:lnTo>
                      <a:pt x="0" y="1322615"/>
                    </a:lnTo>
                    <a:lnTo>
                      <a:pt x="506185" y="2155372"/>
                    </a:lnTo>
                    <a:lnTo>
                      <a:pt x="996043" y="2857500"/>
                    </a:lnTo>
                    <a:lnTo>
                      <a:pt x="2090057" y="3820886"/>
                    </a:lnTo>
                    <a:lnTo>
                      <a:pt x="3004457" y="3804557"/>
                    </a:lnTo>
                    <a:lnTo>
                      <a:pt x="3118757" y="5323115"/>
                    </a:lnTo>
                    <a:lnTo>
                      <a:pt x="2302328" y="5355772"/>
                    </a:lnTo>
                    <a:lnTo>
                      <a:pt x="2041071" y="5225143"/>
                    </a:lnTo>
                    <a:lnTo>
                      <a:pt x="1861457" y="5486400"/>
                    </a:lnTo>
                    <a:lnTo>
                      <a:pt x="3102428" y="6384472"/>
                    </a:lnTo>
                    <a:lnTo>
                      <a:pt x="4212771" y="6025243"/>
                    </a:lnTo>
                    <a:lnTo>
                      <a:pt x="5045528" y="1094015"/>
                    </a:lnTo>
                    <a:lnTo>
                      <a:pt x="3363685" y="0"/>
                    </a:lnTo>
                    <a:lnTo>
                      <a:pt x="65314" y="1632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Rectangle 6">
              <a:extLst>
                <a:ext uri="{FF2B5EF4-FFF2-40B4-BE49-F238E27FC236}">
                  <a16:creationId xmlns:a16="http://schemas.microsoft.com/office/drawing/2014/main" id="{87020A09-CC21-5349-BEEE-C37791F97D6E}"/>
                </a:ext>
              </a:extLst>
            </p:cNvPr>
            <p:cNvSpPr/>
            <p:nvPr/>
          </p:nvSpPr>
          <p:spPr>
            <a:xfrm>
              <a:off x="7655156" y="1195754"/>
              <a:ext cx="383525" cy="361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D2A29F6-CE99-EF4D-9B7F-959AC2A2A6CC}"/>
                </a:ext>
              </a:extLst>
            </p:cNvPr>
            <p:cNvSpPr/>
            <p:nvPr/>
          </p:nvSpPr>
          <p:spPr>
            <a:xfrm>
              <a:off x="9867468" y="4879280"/>
              <a:ext cx="383525" cy="361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2" descr="Résultat de recherche d'images pour &quot;antibiotic pill&quot;">
            <a:extLst>
              <a:ext uri="{FF2B5EF4-FFF2-40B4-BE49-F238E27FC236}">
                <a16:creationId xmlns:a16="http://schemas.microsoft.com/office/drawing/2014/main" id="{D1BBA6D9-BE04-9347-928C-CAE53CC6890A}"/>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backgroundRemoval t="2368" b="95811" l="3962" r="89891"/>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22036" y="5719603"/>
            <a:ext cx="1395776" cy="1046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5C81FD9-1FC9-3E4D-AAA8-EBBC97452186}"/>
              </a:ext>
            </a:extLst>
          </p:cNvPr>
          <p:cNvSpPr txBox="1"/>
          <p:nvPr/>
        </p:nvSpPr>
        <p:spPr>
          <a:xfrm>
            <a:off x="2131938" y="3447963"/>
            <a:ext cx="9263619" cy="3539430"/>
          </a:xfrm>
          <a:prstGeom prst="rect">
            <a:avLst/>
          </a:prstGeom>
          <a:noFill/>
        </p:spPr>
        <p:txBody>
          <a:bodyPr wrap="square" rtlCol="0">
            <a:spAutoFit/>
          </a:bodyPr>
          <a:lstStyle/>
          <a:p>
            <a:pPr marL="342900" indent="-342900">
              <a:buAutoNum type="arabicParenR"/>
            </a:pPr>
            <a:r>
              <a:rPr lang="en-US" sz="2800" b="1" dirty="0"/>
              <a:t>Cooperation in real-world microbial communities</a:t>
            </a:r>
          </a:p>
          <a:p>
            <a:pPr marL="342900" indent="-342900">
              <a:buAutoNum type="arabicParenR"/>
            </a:pPr>
            <a:endParaRPr lang="en-US" sz="2800" b="1" dirty="0"/>
          </a:p>
          <a:p>
            <a:pPr marL="342900" indent="-342900">
              <a:buAutoNum type="arabicParenR"/>
            </a:pPr>
            <a:endParaRPr lang="en-US" sz="2800" b="1" dirty="0"/>
          </a:p>
          <a:p>
            <a:pPr marL="342900" indent="-342900">
              <a:buAutoNum type="arabicParenR"/>
            </a:pPr>
            <a:r>
              <a:rPr lang="en-US" sz="2800" b="1" dirty="0"/>
              <a:t>Social evolution theory, microbiome &amp; host health</a:t>
            </a:r>
          </a:p>
          <a:p>
            <a:pPr marL="342900" indent="-342900">
              <a:buAutoNum type="arabicParenR"/>
            </a:pPr>
            <a:endParaRPr lang="en-US" sz="2800" b="1" dirty="0"/>
          </a:p>
          <a:p>
            <a:pPr marL="342900" indent="-342900">
              <a:buAutoNum type="arabicParenR"/>
            </a:pPr>
            <a:endParaRPr lang="en-US" sz="2800" b="1" dirty="0"/>
          </a:p>
          <a:p>
            <a:pPr marL="342900" indent="-342900">
              <a:buAutoNum type="arabicParenR"/>
            </a:pPr>
            <a:r>
              <a:rPr lang="en-US" sz="2800" b="1" dirty="0"/>
              <a:t>Models and data to devise strategies against AMR</a:t>
            </a:r>
          </a:p>
          <a:p>
            <a:pPr marL="342900" indent="-342900">
              <a:buAutoNum type="arabicParenR"/>
            </a:pPr>
            <a:endParaRPr lang="en-US" sz="2800" b="1" dirty="0"/>
          </a:p>
        </p:txBody>
      </p:sp>
    </p:spTree>
    <p:extLst>
      <p:ext uri="{BB962C8B-B14F-4D97-AF65-F5344CB8AC3E}">
        <p14:creationId xmlns:p14="http://schemas.microsoft.com/office/powerpoint/2010/main" val="165757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ésultat de recherche d'images pour &quot;microbiome and health&quot;">
            <a:extLst>
              <a:ext uri="{FF2B5EF4-FFF2-40B4-BE49-F238E27FC236}">
                <a16:creationId xmlns:a16="http://schemas.microsoft.com/office/drawing/2014/main" id="{EF946C43-ED9A-5547-8755-4BC0AE0A7493}"/>
              </a:ext>
            </a:extLst>
          </p:cNvPr>
          <p:cNvPicPr>
            <a:picLocks noChangeAspect="1" noChangeArrowheads="1"/>
          </p:cNvPicPr>
          <p:nvPr/>
        </p:nvPicPr>
        <p:blipFill rotWithShape="1">
          <a:blip r:embed="rId2">
            <a:duotone>
              <a:schemeClr val="bg2">
                <a:shade val="45000"/>
                <a:satMod val="135000"/>
              </a:schemeClr>
              <a:prstClr val="white"/>
            </a:duotone>
            <a:alphaModFix amt="50000"/>
            <a:extLst>
              <a:ext uri="{28A0092B-C50C-407E-A947-70E740481C1C}">
                <a14:useLocalDpi xmlns:a14="http://schemas.microsoft.com/office/drawing/2010/main" val="0"/>
              </a:ext>
            </a:extLst>
          </a:blip>
          <a:srcRect r="51091"/>
          <a:stretch/>
        </p:blipFill>
        <p:spPr bwMode="auto">
          <a:xfrm>
            <a:off x="-1163782" y="47587"/>
            <a:ext cx="596299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06B668E-2AB1-1F49-85A7-A6F86267152C}"/>
              </a:ext>
            </a:extLst>
          </p:cNvPr>
          <p:cNvSpPr txBox="1"/>
          <p:nvPr/>
        </p:nvSpPr>
        <p:spPr>
          <a:xfrm>
            <a:off x="3733408" y="1895719"/>
            <a:ext cx="8126082" cy="2585323"/>
          </a:xfrm>
          <a:prstGeom prst="rect">
            <a:avLst/>
          </a:prstGeom>
          <a:noFill/>
        </p:spPr>
        <p:txBody>
          <a:bodyPr wrap="square" rtlCol="0">
            <a:spAutoFit/>
          </a:bodyPr>
          <a:lstStyle/>
          <a:p>
            <a:pPr algn="ctr"/>
            <a:r>
              <a:rPr lang="en-US" sz="5400" b="1" dirty="0"/>
              <a:t>Using evolutionary theory to predict microbiome effect on host health</a:t>
            </a:r>
          </a:p>
        </p:txBody>
      </p:sp>
    </p:spTree>
    <p:extLst>
      <p:ext uri="{BB962C8B-B14F-4D97-AF65-F5344CB8AC3E}">
        <p14:creationId xmlns:p14="http://schemas.microsoft.com/office/powerpoint/2010/main" val="2127287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ésultat de recherche d'images pour &quot;antibiotic pill&quot;">
            <a:extLst>
              <a:ext uri="{FF2B5EF4-FFF2-40B4-BE49-F238E27FC236}">
                <a16:creationId xmlns:a16="http://schemas.microsoft.com/office/drawing/2014/main" id="{ED410B68-013A-1B4F-B63F-F974680437EB}"/>
              </a:ext>
            </a:extLst>
          </p:cNvPr>
          <p:cNvPicPr>
            <a:picLocks noChangeAspect="1" noChangeArrowheads="1"/>
          </p:cNvPicPr>
          <p:nvPr/>
        </p:nvPicPr>
        <p:blipFill>
          <a:blip r:embed="rId2">
            <a:alphaModFix amt="50000"/>
            <a:extLst>
              <a:ext uri="{BEBA8EAE-BF5A-486C-A8C5-ECC9F3942E4B}">
                <a14:imgProps xmlns:a14="http://schemas.microsoft.com/office/drawing/2010/main">
                  <a14:imgLayer r:embed="rId3">
                    <a14:imgEffect>
                      <a14:backgroundRemoval t="2368" b="95811" l="3962" r="89891"/>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7072" y="415742"/>
            <a:ext cx="7680960" cy="57607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06B668E-2AB1-1F49-85A7-A6F86267152C}"/>
              </a:ext>
            </a:extLst>
          </p:cNvPr>
          <p:cNvSpPr txBox="1"/>
          <p:nvPr/>
        </p:nvSpPr>
        <p:spPr>
          <a:xfrm>
            <a:off x="3733408" y="2572827"/>
            <a:ext cx="8126082" cy="2123658"/>
          </a:xfrm>
          <a:prstGeom prst="rect">
            <a:avLst/>
          </a:prstGeom>
          <a:noFill/>
        </p:spPr>
        <p:txBody>
          <a:bodyPr wrap="square" rtlCol="0">
            <a:spAutoFit/>
          </a:bodyPr>
          <a:lstStyle/>
          <a:p>
            <a:pPr algn="ctr"/>
            <a:r>
              <a:rPr lang="en-GB" sz="4400" b="1" dirty="0"/>
              <a:t>Using evolutionary approaches to help devising strategies to tackle AMR</a:t>
            </a:r>
            <a:endParaRPr lang="en-GB" sz="4400" dirty="0"/>
          </a:p>
        </p:txBody>
      </p:sp>
    </p:spTree>
    <p:extLst>
      <p:ext uri="{BB962C8B-B14F-4D97-AF65-F5344CB8AC3E}">
        <p14:creationId xmlns:p14="http://schemas.microsoft.com/office/powerpoint/2010/main" val="2337430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2092A29-7EC3-484C-BCB6-BFFA97533919}"/>
              </a:ext>
            </a:extLst>
          </p:cNvPr>
          <p:cNvGrpSpPr/>
          <p:nvPr/>
        </p:nvGrpSpPr>
        <p:grpSpPr>
          <a:xfrm>
            <a:off x="-72292" y="3263719"/>
            <a:ext cx="2484291" cy="2499257"/>
            <a:chOff x="88086" y="2003368"/>
            <a:chExt cx="2484291" cy="2499257"/>
          </a:xfrm>
        </p:grpSpPr>
        <p:pic>
          <p:nvPicPr>
            <p:cNvPr id="10" name="Picture 9">
              <a:extLst>
                <a:ext uri="{FF2B5EF4-FFF2-40B4-BE49-F238E27FC236}">
                  <a16:creationId xmlns:a16="http://schemas.microsoft.com/office/drawing/2014/main" id="{2DD4C7E7-7666-FE47-BF34-51A0B8A3CE32}"/>
                </a:ext>
              </a:extLst>
            </p:cNvPr>
            <p:cNvPicPr>
              <a:picLocks noChangeAspect="1"/>
            </p:cNvPicPr>
            <p:nvPr/>
          </p:nvPicPr>
          <p:blipFill>
            <a:blip r:embed="rId2"/>
            <a:stretch>
              <a:fillRect/>
            </a:stretch>
          </p:blipFill>
          <p:spPr>
            <a:xfrm>
              <a:off x="88086" y="2003368"/>
              <a:ext cx="2484291" cy="2499257"/>
            </a:xfrm>
            <a:prstGeom prst="rect">
              <a:avLst/>
            </a:prstGeom>
          </p:spPr>
        </p:pic>
        <p:sp>
          <p:nvSpPr>
            <p:cNvPr id="34" name="Rectangle 33">
              <a:extLst>
                <a:ext uri="{FF2B5EF4-FFF2-40B4-BE49-F238E27FC236}">
                  <a16:creationId xmlns:a16="http://schemas.microsoft.com/office/drawing/2014/main" id="{D40A3C13-4288-2B49-B290-FF01BE551EFB}"/>
                </a:ext>
              </a:extLst>
            </p:cNvPr>
            <p:cNvSpPr/>
            <p:nvPr/>
          </p:nvSpPr>
          <p:spPr>
            <a:xfrm>
              <a:off x="179728" y="2288795"/>
              <a:ext cx="771501" cy="223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80415D00-76C9-7142-B356-271983FB3E41}"/>
              </a:ext>
            </a:extLst>
          </p:cNvPr>
          <p:cNvSpPr txBox="1"/>
          <p:nvPr/>
        </p:nvSpPr>
        <p:spPr>
          <a:xfrm>
            <a:off x="1190752" y="10139"/>
            <a:ext cx="4114800" cy="584775"/>
          </a:xfrm>
          <a:prstGeom prst="rect">
            <a:avLst/>
          </a:prstGeom>
          <a:noFill/>
        </p:spPr>
        <p:txBody>
          <a:bodyPr wrap="square" rtlCol="0">
            <a:spAutoFit/>
          </a:bodyPr>
          <a:lstStyle/>
          <a:p>
            <a:r>
              <a:rPr lang="en-US" sz="3200" b="1" i="1" dirty="0">
                <a:solidFill>
                  <a:schemeClr val="bg1"/>
                </a:solidFill>
                <a:latin typeface="Chalkduster" panose="03050602040202020205" pitchFamily="66" charset="77"/>
                <a:ea typeface="Brush Script MT" panose="03060802040406070304" pitchFamily="66" charset="-122"/>
                <a:cs typeface="Brush Script MT" panose="03060802040406070304" pitchFamily="66" charset="-122"/>
              </a:rPr>
              <a:t>How?</a:t>
            </a:r>
            <a:endParaRPr lang="en-US" b="1" i="1" dirty="0">
              <a:solidFill>
                <a:schemeClr val="bg1"/>
              </a:solidFill>
              <a:latin typeface="Chalkduster" panose="03050602040202020205" pitchFamily="66" charset="77"/>
              <a:ea typeface="Brush Script MT" panose="03060802040406070304" pitchFamily="66" charset="-122"/>
              <a:cs typeface="Brush Script MT" panose="03060802040406070304" pitchFamily="66" charset="-122"/>
            </a:endParaRPr>
          </a:p>
        </p:txBody>
      </p:sp>
      <p:sp>
        <p:nvSpPr>
          <p:cNvPr id="19" name="TextBox 18">
            <a:extLst>
              <a:ext uri="{FF2B5EF4-FFF2-40B4-BE49-F238E27FC236}">
                <a16:creationId xmlns:a16="http://schemas.microsoft.com/office/drawing/2014/main" id="{34F8BFB5-3783-124B-AAE3-CAB1BA6915B1}"/>
              </a:ext>
            </a:extLst>
          </p:cNvPr>
          <p:cNvSpPr txBox="1"/>
          <p:nvPr/>
        </p:nvSpPr>
        <p:spPr>
          <a:xfrm>
            <a:off x="1003648" y="1671124"/>
            <a:ext cx="2979466" cy="707886"/>
          </a:xfrm>
          <a:prstGeom prst="rect">
            <a:avLst/>
          </a:prstGeom>
          <a:noFill/>
        </p:spPr>
        <p:txBody>
          <a:bodyPr wrap="square" rtlCol="0">
            <a:spAutoFit/>
          </a:bodyPr>
          <a:lstStyle/>
          <a:p>
            <a:pPr algn="ctr"/>
            <a:r>
              <a:rPr lang="en-US" sz="2000" b="1" dirty="0"/>
              <a:t>Capture essential features of a process</a:t>
            </a:r>
          </a:p>
        </p:txBody>
      </p:sp>
      <p:sp>
        <p:nvSpPr>
          <p:cNvPr id="20" name="TextBox 19">
            <a:extLst>
              <a:ext uri="{FF2B5EF4-FFF2-40B4-BE49-F238E27FC236}">
                <a16:creationId xmlns:a16="http://schemas.microsoft.com/office/drawing/2014/main" id="{40A22DF7-E481-E642-AE0C-E27815FA5814}"/>
              </a:ext>
            </a:extLst>
          </p:cNvPr>
          <p:cNvSpPr txBox="1"/>
          <p:nvPr/>
        </p:nvSpPr>
        <p:spPr>
          <a:xfrm>
            <a:off x="9105684" y="1671124"/>
            <a:ext cx="2747483" cy="707886"/>
          </a:xfrm>
          <a:prstGeom prst="rect">
            <a:avLst/>
          </a:prstGeom>
          <a:noFill/>
        </p:spPr>
        <p:txBody>
          <a:bodyPr wrap="square" rtlCol="0">
            <a:spAutoFit/>
          </a:bodyPr>
          <a:lstStyle/>
          <a:p>
            <a:pPr algn="ctr"/>
            <a:r>
              <a:rPr lang="en-US" sz="2000" b="1" dirty="0"/>
              <a:t>Model parametrization  </a:t>
            </a:r>
          </a:p>
          <a:p>
            <a:pPr algn="ctr"/>
            <a:r>
              <a:rPr lang="en-US" sz="2000" b="1" dirty="0"/>
              <a:t>&amp; Quantitative results</a:t>
            </a:r>
          </a:p>
        </p:txBody>
      </p:sp>
      <p:sp>
        <p:nvSpPr>
          <p:cNvPr id="21" name="TextBox 20">
            <a:extLst>
              <a:ext uri="{FF2B5EF4-FFF2-40B4-BE49-F238E27FC236}">
                <a16:creationId xmlns:a16="http://schemas.microsoft.com/office/drawing/2014/main" id="{39988F6E-93C8-1B41-8A5D-51B71FBB8AA7}"/>
              </a:ext>
            </a:extLst>
          </p:cNvPr>
          <p:cNvSpPr txBox="1"/>
          <p:nvPr/>
        </p:nvSpPr>
        <p:spPr>
          <a:xfrm>
            <a:off x="5287801" y="1433398"/>
            <a:ext cx="2684011" cy="1015663"/>
          </a:xfrm>
          <a:prstGeom prst="rect">
            <a:avLst/>
          </a:prstGeom>
          <a:noFill/>
        </p:spPr>
        <p:txBody>
          <a:bodyPr wrap="square" rtlCol="0">
            <a:spAutoFit/>
          </a:bodyPr>
          <a:lstStyle/>
          <a:p>
            <a:pPr algn="ctr"/>
            <a:r>
              <a:rPr lang="en-US" sz="2000" b="1" dirty="0"/>
              <a:t>Answer </a:t>
            </a:r>
          </a:p>
          <a:p>
            <a:pPr algn="ctr"/>
            <a:r>
              <a:rPr lang="en-US" sz="2000" b="1" dirty="0">
                <a:solidFill>
                  <a:srgbClr val="FFAD03"/>
                </a:solidFill>
              </a:rPr>
              <a:t>practical &amp; strategic</a:t>
            </a:r>
          </a:p>
          <a:p>
            <a:pPr algn="ctr"/>
            <a:r>
              <a:rPr lang="en-US" sz="2000" b="1" dirty="0">
                <a:solidFill>
                  <a:srgbClr val="FFAD03"/>
                </a:solidFill>
              </a:rPr>
              <a:t> </a:t>
            </a:r>
            <a:r>
              <a:rPr lang="en-US" sz="2000" b="1" dirty="0"/>
              <a:t>questions</a:t>
            </a:r>
          </a:p>
        </p:txBody>
      </p:sp>
      <p:pic>
        <p:nvPicPr>
          <p:cNvPr id="1028" name="Picture 4" descr="Image associée">
            <a:extLst>
              <a:ext uri="{FF2B5EF4-FFF2-40B4-BE49-F238E27FC236}">
                <a16:creationId xmlns:a16="http://schemas.microsoft.com/office/drawing/2014/main" id="{EE12D009-A86A-F041-9705-54EF6C12501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8633" b="68705" l="14462" r="84462"/>
                    </a14:imgEffect>
                  </a14:imgLayer>
                </a14:imgProps>
              </a:ext>
              <a:ext uri="{28A0092B-C50C-407E-A947-70E740481C1C}">
                <a14:useLocalDpi xmlns:a14="http://schemas.microsoft.com/office/drawing/2010/main" val="0"/>
              </a:ext>
            </a:extLst>
          </a:blip>
          <a:srcRect l="12308" t="16258" r="13420" b="28698"/>
          <a:stretch/>
        </p:blipFill>
        <p:spPr bwMode="auto">
          <a:xfrm>
            <a:off x="4555430" y="1671124"/>
            <a:ext cx="681723" cy="54021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ssociée">
            <a:extLst>
              <a:ext uri="{FF2B5EF4-FFF2-40B4-BE49-F238E27FC236}">
                <a16:creationId xmlns:a16="http://schemas.microsoft.com/office/drawing/2014/main" id="{EEFCAB43-254D-C641-815A-480FAD0584FB}"/>
              </a:ext>
            </a:extLst>
          </p:cNvPr>
          <p:cNvPicPr>
            <a:picLocks noChangeAspect="1" noChangeArrowheads="1"/>
          </p:cNvPicPr>
          <p:nvPr/>
        </p:nvPicPr>
        <p:blipFill rotWithShape="1">
          <a:blip r:embed="rId3">
            <a:extLst>
              <a:ext uri="{BEBA8EAE-BF5A-486C-A8C5-ECC9F3942E4B}">
                <a14:imgProps xmlns:a14="http://schemas.microsoft.com/office/drawing/2010/main">
                  <a14:imgLayer r:embed="rId5">
                    <a14:imgEffect>
                      <a14:backgroundRemoval t="18633" b="68705" l="14462" r="84462"/>
                    </a14:imgEffect>
                  </a14:imgLayer>
                </a14:imgProps>
              </a:ext>
              <a:ext uri="{28A0092B-C50C-407E-A947-70E740481C1C}">
                <a14:useLocalDpi xmlns:a14="http://schemas.microsoft.com/office/drawing/2010/main" val="0"/>
              </a:ext>
            </a:extLst>
          </a:blip>
          <a:srcRect l="12308" t="16258" r="13420" b="28698"/>
          <a:stretch/>
        </p:blipFill>
        <p:spPr bwMode="auto">
          <a:xfrm rot="10800000">
            <a:off x="8174860" y="1671123"/>
            <a:ext cx="681723" cy="540213"/>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Brace 17">
            <a:extLst>
              <a:ext uri="{FF2B5EF4-FFF2-40B4-BE49-F238E27FC236}">
                <a16:creationId xmlns:a16="http://schemas.microsoft.com/office/drawing/2014/main" id="{B901B344-803B-444F-B0FD-1D4A9D16083D}"/>
              </a:ext>
            </a:extLst>
          </p:cNvPr>
          <p:cNvSpPr/>
          <p:nvPr/>
        </p:nvSpPr>
        <p:spPr>
          <a:xfrm>
            <a:off x="2339353" y="3310076"/>
            <a:ext cx="290369" cy="2436843"/>
          </a:xfrm>
          <a:prstGeom prst="rightBrace">
            <a:avLst>
              <a:gd name="adj1" fmla="val 71074"/>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ABA0A9FC-6067-7749-BC14-F8B0F010750C}"/>
              </a:ext>
            </a:extLst>
          </p:cNvPr>
          <p:cNvGrpSpPr/>
          <p:nvPr/>
        </p:nvGrpSpPr>
        <p:grpSpPr>
          <a:xfrm>
            <a:off x="2630410" y="3239683"/>
            <a:ext cx="2271176" cy="2903752"/>
            <a:chOff x="3195870" y="2128252"/>
            <a:chExt cx="2271176" cy="2903752"/>
          </a:xfrm>
        </p:grpSpPr>
        <p:pic>
          <p:nvPicPr>
            <p:cNvPr id="17" name="Picture 16">
              <a:extLst>
                <a:ext uri="{FF2B5EF4-FFF2-40B4-BE49-F238E27FC236}">
                  <a16:creationId xmlns:a16="http://schemas.microsoft.com/office/drawing/2014/main" id="{6E5A835A-969F-7F46-8B7C-A6876D314D0B}"/>
                </a:ext>
              </a:extLst>
            </p:cNvPr>
            <p:cNvPicPr>
              <a:picLocks noChangeAspect="1"/>
            </p:cNvPicPr>
            <p:nvPr/>
          </p:nvPicPr>
          <p:blipFill>
            <a:blip r:embed="rId6"/>
            <a:stretch>
              <a:fillRect/>
            </a:stretch>
          </p:blipFill>
          <p:spPr>
            <a:xfrm>
              <a:off x="3195870" y="2128252"/>
              <a:ext cx="2271176" cy="2903752"/>
            </a:xfrm>
            <a:prstGeom prst="rect">
              <a:avLst/>
            </a:prstGeom>
          </p:spPr>
        </p:pic>
        <p:pic>
          <p:nvPicPr>
            <p:cNvPr id="1036" name="Picture 12" descr="Résultat de recherche d'images pour &quot;pin icon&quot;">
              <a:extLst>
                <a:ext uri="{FF2B5EF4-FFF2-40B4-BE49-F238E27FC236}">
                  <a16:creationId xmlns:a16="http://schemas.microsoft.com/office/drawing/2014/main" id="{D4666D61-39DE-CD49-8BF0-47DD6284ADA4}"/>
                </a:ext>
              </a:extLst>
            </p:cNvPr>
            <p:cNvPicPr>
              <a:picLocks noChangeAspect="1" noChangeArrowheads="1"/>
            </p:cNvPicPr>
            <p:nvPr/>
          </p:nvPicPr>
          <p:blipFill>
            <a:blip r:embed="rId7">
              <a:duotone>
                <a:prstClr val="black"/>
                <a:srgbClr val="C00000">
                  <a:tint val="45000"/>
                  <a:satMod val="400000"/>
                </a:srgbClr>
              </a:duotone>
              <a:extLst>
                <a:ext uri="{BEBA8EAE-BF5A-486C-A8C5-ECC9F3942E4B}">
                  <a14:imgProps xmlns:a14="http://schemas.microsoft.com/office/drawing/2010/main">
                    <a14:imgLayer r:embed="rId8">
                      <a14:imgEffect>
                        <a14:backgroundRemoval t="444" b="100000" l="0" r="100000">
                          <a14:foregroundMark x1="28889" y1="74667" x2="28889" y2="74667"/>
                        </a14:backgroundRemoval>
                      </a14:imgEffect>
                    </a14:imgLayer>
                  </a14:imgProps>
                </a:ext>
                <a:ext uri="{28A0092B-C50C-407E-A947-70E740481C1C}">
                  <a14:useLocalDpi xmlns:a14="http://schemas.microsoft.com/office/drawing/2010/main" val="0"/>
                </a:ext>
              </a:extLst>
            </a:blip>
            <a:srcRect/>
            <a:stretch>
              <a:fillRect/>
            </a:stretch>
          </p:blipFill>
          <p:spPr bwMode="auto">
            <a:xfrm>
              <a:off x="4114528" y="2294398"/>
              <a:ext cx="447964" cy="44796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2" descr="Résultat de recherche d'images pour &quot;pin icon&quot;">
              <a:extLst>
                <a:ext uri="{FF2B5EF4-FFF2-40B4-BE49-F238E27FC236}">
                  <a16:creationId xmlns:a16="http://schemas.microsoft.com/office/drawing/2014/main" id="{B09A01E4-5625-FD40-A804-42A7D1F4A35C}"/>
                </a:ext>
              </a:extLst>
            </p:cNvPr>
            <p:cNvPicPr>
              <a:picLocks noChangeAspect="1" noChangeArrowheads="1"/>
            </p:cNvPicPr>
            <p:nvPr/>
          </p:nvPicPr>
          <p:blipFill>
            <a:blip r:embed="rId7">
              <a:duotone>
                <a:prstClr val="black"/>
                <a:srgbClr val="C00000">
                  <a:tint val="45000"/>
                  <a:satMod val="400000"/>
                </a:srgbClr>
              </a:duotone>
              <a:extLst>
                <a:ext uri="{BEBA8EAE-BF5A-486C-A8C5-ECC9F3942E4B}">
                  <a14:imgProps xmlns:a14="http://schemas.microsoft.com/office/drawing/2010/main">
                    <a14:imgLayer r:embed="rId9">
                      <a14:imgEffect>
                        <a14:backgroundRemoval t="444" b="100000" l="0" r="100000">
                          <a14:foregroundMark x1="28889" y1="74667" x2="28889" y2="74667"/>
                        </a14:backgroundRemoval>
                      </a14:imgEffect>
                    </a14:imgLayer>
                  </a14:imgProps>
                </a:ext>
                <a:ext uri="{28A0092B-C50C-407E-A947-70E740481C1C}">
                  <a14:useLocalDpi xmlns:a14="http://schemas.microsoft.com/office/drawing/2010/main" val="0"/>
                </a:ext>
              </a:extLst>
            </a:blip>
            <a:srcRect/>
            <a:stretch>
              <a:fillRect/>
            </a:stretch>
          </p:blipFill>
          <p:spPr bwMode="auto">
            <a:xfrm>
              <a:off x="4540092" y="3074080"/>
              <a:ext cx="447964" cy="44796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descr="Résultat de recherche d'images pour &quot;pin icon&quot;">
              <a:extLst>
                <a:ext uri="{FF2B5EF4-FFF2-40B4-BE49-F238E27FC236}">
                  <a16:creationId xmlns:a16="http://schemas.microsoft.com/office/drawing/2014/main" id="{7CF31A76-21C0-AC4C-8975-9F73BE50CE89}"/>
                </a:ext>
              </a:extLst>
            </p:cNvPr>
            <p:cNvPicPr>
              <a:picLocks noChangeAspect="1" noChangeArrowheads="1"/>
            </p:cNvPicPr>
            <p:nvPr/>
          </p:nvPicPr>
          <p:blipFill>
            <a:blip r:embed="rId7">
              <a:duotone>
                <a:prstClr val="black"/>
                <a:srgbClr val="C00000">
                  <a:tint val="45000"/>
                  <a:satMod val="400000"/>
                </a:srgbClr>
              </a:duotone>
              <a:extLst>
                <a:ext uri="{BEBA8EAE-BF5A-486C-A8C5-ECC9F3942E4B}">
                  <a14:imgProps xmlns:a14="http://schemas.microsoft.com/office/drawing/2010/main">
                    <a14:imgLayer r:embed="rId10">
                      <a14:imgEffect>
                        <a14:backgroundRemoval t="444" b="100000" l="0" r="100000">
                          <a14:foregroundMark x1="28889" y1="74667" x2="28889" y2="74667"/>
                        </a14:backgroundRemoval>
                      </a14:imgEffect>
                    </a14:imgLayer>
                  </a14:imgProps>
                </a:ext>
                <a:ext uri="{28A0092B-C50C-407E-A947-70E740481C1C}">
                  <a14:useLocalDpi xmlns:a14="http://schemas.microsoft.com/office/drawing/2010/main" val="0"/>
                </a:ext>
              </a:extLst>
            </a:blip>
            <a:srcRect/>
            <a:stretch>
              <a:fillRect/>
            </a:stretch>
          </p:blipFill>
          <p:spPr bwMode="auto">
            <a:xfrm>
              <a:off x="4143352" y="3762706"/>
              <a:ext cx="447964" cy="44796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3E7DC2C4-50E1-0C46-900F-F22A6DF3C697}"/>
              </a:ext>
            </a:extLst>
          </p:cNvPr>
          <p:cNvSpPr txBox="1"/>
          <p:nvPr/>
        </p:nvSpPr>
        <p:spPr>
          <a:xfrm>
            <a:off x="5537604" y="3135976"/>
            <a:ext cx="2304263" cy="2246769"/>
          </a:xfrm>
          <a:prstGeom prst="rect">
            <a:avLst/>
          </a:prstGeom>
          <a:noFill/>
          <a:ln>
            <a:noFill/>
          </a:ln>
        </p:spPr>
        <p:txBody>
          <a:bodyPr wrap="square" rtlCol="0">
            <a:spAutoFit/>
          </a:bodyPr>
          <a:lstStyle/>
          <a:p>
            <a:pPr algn="ctr"/>
            <a:r>
              <a:rPr lang="en-GB" sz="2000" b="1" dirty="0"/>
              <a:t>Most effective strategy?</a:t>
            </a:r>
          </a:p>
          <a:p>
            <a:pPr algn="ctr"/>
            <a:endParaRPr lang="en-GB" sz="2000" b="1" dirty="0"/>
          </a:p>
          <a:p>
            <a:pPr algn="ctr"/>
            <a:r>
              <a:rPr lang="en-GB" sz="2000" b="1" dirty="0"/>
              <a:t>Best cost-benefit strategy?</a:t>
            </a:r>
          </a:p>
          <a:p>
            <a:pPr algn="ctr"/>
            <a:endParaRPr lang="en-GB" sz="2000" b="1" dirty="0"/>
          </a:p>
          <a:p>
            <a:pPr algn="ctr"/>
            <a:r>
              <a:rPr lang="en-GB" sz="2000" b="1" dirty="0"/>
              <a:t>Where to invest?</a:t>
            </a:r>
          </a:p>
        </p:txBody>
      </p:sp>
      <p:grpSp>
        <p:nvGrpSpPr>
          <p:cNvPr id="40" name="Group 39">
            <a:extLst>
              <a:ext uri="{FF2B5EF4-FFF2-40B4-BE49-F238E27FC236}">
                <a16:creationId xmlns:a16="http://schemas.microsoft.com/office/drawing/2014/main" id="{31FF4CD7-5969-3B4B-B44B-41464D0846CB}"/>
              </a:ext>
            </a:extLst>
          </p:cNvPr>
          <p:cNvGrpSpPr/>
          <p:nvPr/>
        </p:nvGrpSpPr>
        <p:grpSpPr>
          <a:xfrm>
            <a:off x="8176023" y="2922626"/>
            <a:ext cx="4233109" cy="2914275"/>
            <a:chOff x="8184001" y="1662275"/>
            <a:chExt cx="4233109" cy="2914275"/>
          </a:xfrm>
        </p:grpSpPr>
        <p:grpSp>
          <p:nvGrpSpPr>
            <p:cNvPr id="38" name="Group 37">
              <a:extLst>
                <a:ext uri="{FF2B5EF4-FFF2-40B4-BE49-F238E27FC236}">
                  <a16:creationId xmlns:a16="http://schemas.microsoft.com/office/drawing/2014/main" id="{3432181D-1DFE-464D-A509-1A1738B476B2}"/>
                </a:ext>
              </a:extLst>
            </p:cNvPr>
            <p:cNvGrpSpPr/>
            <p:nvPr/>
          </p:nvGrpSpPr>
          <p:grpSpPr>
            <a:xfrm>
              <a:off x="8184001" y="1662275"/>
              <a:ext cx="3992007" cy="2746785"/>
              <a:chOff x="8184001" y="1662275"/>
              <a:chExt cx="3992007" cy="2746785"/>
            </a:xfrm>
          </p:grpSpPr>
          <p:pic>
            <p:nvPicPr>
              <p:cNvPr id="29" name="Picture 28">
                <a:extLst>
                  <a:ext uri="{FF2B5EF4-FFF2-40B4-BE49-F238E27FC236}">
                    <a16:creationId xmlns:a16="http://schemas.microsoft.com/office/drawing/2014/main" id="{B3253C5D-EAE8-2747-8BA1-AE2AA75599C7}"/>
                  </a:ext>
                </a:extLst>
              </p:cNvPr>
              <p:cNvPicPr>
                <a:picLocks noChangeAspect="1"/>
              </p:cNvPicPr>
              <p:nvPr/>
            </p:nvPicPr>
            <p:blipFill>
              <a:blip r:embed="rId11"/>
              <a:stretch>
                <a:fillRect/>
              </a:stretch>
            </p:blipFill>
            <p:spPr>
              <a:xfrm>
                <a:off x="9201418" y="1750923"/>
                <a:ext cx="2974590" cy="2638549"/>
              </a:xfrm>
              <a:prstGeom prst="rect">
                <a:avLst/>
              </a:prstGeom>
            </p:spPr>
          </p:pic>
          <p:pic>
            <p:nvPicPr>
              <p:cNvPr id="31" name="Picture 30">
                <a:extLst>
                  <a:ext uri="{FF2B5EF4-FFF2-40B4-BE49-F238E27FC236}">
                    <a16:creationId xmlns:a16="http://schemas.microsoft.com/office/drawing/2014/main" id="{DE3DC5CF-6EC6-3A4D-843D-6BE4BF0C8A21}"/>
                  </a:ext>
                </a:extLst>
              </p:cNvPr>
              <p:cNvPicPr>
                <a:picLocks noChangeAspect="1"/>
              </p:cNvPicPr>
              <p:nvPr/>
            </p:nvPicPr>
            <p:blipFill>
              <a:blip r:embed="rId12"/>
              <a:stretch>
                <a:fillRect/>
              </a:stretch>
            </p:blipFill>
            <p:spPr>
              <a:xfrm>
                <a:off x="8184001" y="2364360"/>
                <a:ext cx="1003300" cy="2044700"/>
              </a:xfrm>
              <a:prstGeom prst="rect">
                <a:avLst/>
              </a:prstGeom>
            </p:spPr>
          </p:pic>
          <p:sp>
            <p:nvSpPr>
              <p:cNvPr id="37" name="Rectangle 36">
                <a:extLst>
                  <a:ext uri="{FF2B5EF4-FFF2-40B4-BE49-F238E27FC236}">
                    <a16:creationId xmlns:a16="http://schemas.microsoft.com/office/drawing/2014/main" id="{A4F0E905-9CC9-814A-94C0-C36885A65F54}"/>
                  </a:ext>
                </a:extLst>
              </p:cNvPr>
              <p:cNvSpPr/>
              <p:nvPr/>
            </p:nvSpPr>
            <p:spPr>
              <a:xfrm>
                <a:off x="9187301" y="1662275"/>
                <a:ext cx="241224" cy="48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6EE6B4EA-9E8C-4C4B-9E86-036566717D3F}"/>
                </a:ext>
              </a:extLst>
            </p:cNvPr>
            <p:cNvSpPr txBox="1"/>
            <p:nvPr/>
          </p:nvSpPr>
          <p:spPr>
            <a:xfrm>
              <a:off x="9202093" y="4237996"/>
              <a:ext cx="3215017" cy="338554"/>
            </a:xfrm>
            <a:prstGeom prst="rect">
              <a:avLst/>
            </a:prstGeom>
            <a:noFill/>
          </p:spPr>
          <p:txBody>
            <a:bodyPr wrap="square" rtlCol="0">
              <a:spAutoFit/>
            </a:bodyPr>
            <a:lstStyle/>
            <a:p>
              <a:r>
                <a:rPr lang="en-US" sz="1600" i="1" dirty="0"/>
                <a:t>From </a:t>
              </a:r>
              <a:r>
                <a:rPr lang="en-US" sz="1600" i="1" dirty="0" err="1"/>
                <a:t>Tedijanto</a:t>
              </a:r>
              <a:r>
                <a:rPr lang="en-US" sz="1600" i="1" dirty="0"/>
                <a:t> et al., 2018</a:t>
              </a:r>
            </a:p>
          </p:txBody>
        </p:sp>
      </p:grpSp>
      <p:grpSp>
        <p:nvGrpSpPr>
          <p:cNvPr id="4" name="Group 3">
            <a:extLst>
              <a:ext uri="{FF2B5EF4-FFF2-40B4-BE49-F238E27FC236}">
                <a16:creationId xmlns:a16="http://schemas.microsoft.com/office/drawing/2014/main" id="{B6DC9C4F-4367-8445-9B47-2E6F8EDB640B}"/>
              </a:ext>
            </a:extLst>
          </p:cNvPr>
          <p:cNvGrpSpPr/>
          <p:nvPr/>
        </p:nvGrpSpPr>
        <p:grpSpPr>
          <a:xfrm>
            <a:off x="2412101" y="391174"/>
            <a:ext cx="10181754" cy="604636"/>
            <a:chOff x="2412101" y="391174"/>
            <a:chExt cx="10181754" cy="604636"/>
          </a:xfrm>
        </p:grpSpPr>
        <p:sp>
          <p:nvSpPr>
            <p:cNvPr id="43" name="TextBox 42">
              <a:extLst>
                <a:ext uri="{FF2B5EF4-FFF2-40B4-BE49-F238E27FC236}">
                  <a16:creationId xmlns:a16="http://schemas.microsoft.com/office/drawing/2014/main" id="{60E37954-6EB5-F548-80E8-48BA486675F1}"/>
                </a:ext>
              </a:extLst>
            </p:cNvPr>
            <p:cNvSpPr txBox="1"/>
            <p:nvPr/>
          </p:nvSpPr>
          <p:spPr>
            <a:xfrm>
              <a:off x="2412101" y="391174"/>
              <a:ext cx="8392091" cy="584775"/>
            </a:xfrm>
            <a:prstGeom prst="rect">
              <a:avLst/>
            </a:prstGeom>
            <a:noFill/>
          </p:spPr>
          <p:txBody>
            <a:bodyPr wrap="square" rtlCol="0">
              <a:spAutoFit/>
            </a:bodyPr>
            <a:lstStyle/>
            <a:p>
              <a:r>
                <a:rPr lang="en-US" sz="3200" b="1" dirty="0"/>
                <a:t>Mathematical modelling</a:t>
              </a:r>
            </a:p>
          </p:txBody>
        </p:sp>
        <p:sp>
          <p:nvSpPr>
            <p:cNvPr id="30" name="TextBox 29">
              <a:extLst>
                <a:ext uri="{FF2B5EF4-FFF2-40B4-BE49-F238E27FC236}">
                  <a16:creationId xmlns:a16="http://schemas.microsoft.com/office/drawing/2014/main" id="{84FB7136-1565-3D4D-9CB0-C55FDDA466A4}"/>
                </a:ext>
              </a:extLst>
            </p:cNvPr>
            <p:cNvSpPr txBox="1"/>
            <p:nvPr/>
          </p:nvSpPr>
          <p:spPr>
            <a:xfrm>
              <a:off x="4201764" y="411035"/>
              <a:ext cx="8392091" cy="584775"/>
            </a:xfrm>
            <a:prstGeom prst="rect">
              <a:avLst/>
            </a:prstGeom>
            <a:noFill/>
          </p:spPr>
          <p:txBody>
            <a:bodyPr wrap="square" rtlCol="0">
              <a:spAutoFit/>
            </a:bodyPr>
            <a:lstStyle/>
            <a:p>
              <a:pPr algn="ctr"/>
              <a:r>
                <a:rPr lang="en-US" sz="3200" b="1" dirty="0"/>
                <a:t>+ Public Health data</a:t>
              </a:r>
            </a:p>
          </p:txBody>
        </p:sp>
      </p:grpSp>
    </p:spTree>
    <p:extLst>
      <p:ext uri="{BB962C8B-B14F-4D97-AF65-F5344CB8AC3E}">
        <p14:creationId xmlns:p14="http://schemas.microsoft.com/office/powerpoint/2010/main" val="160912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2E817C-A13A-4B48-9B88-330F3103BFC5}"/>
              </a:ext>
            </a:extLst>
          </p:cNvPr>
          <p:cNvPicPr>
            <a:picLocks noChangeAspect="1"/>
          </p:cNvPicPr>
          <p:nvPr/>
        </p:nvPicPr>
        <p:blipFill rotWithShape="1">
          <a:blip r:embed="rId2"/>
          <a:srcRect b="49479"/>
          <a:stretch/>
        </p:blipFill>
        <p:spPr>
          <a:xfrm>
            <a:off x="1920240" y="2346583"/>
            <a:ext cx="3759200" cy="3201670"/>
          </a:xfrm>
          <a:prstGeom prst="rect">
            <a:avLst/>
          </a:prstGeom>
        </p:spPr>
      </p:pic>
      <p:pic>
        <p:nvPicPr>
          <p:cNvPr id="5" name="Picture 4">
            <a:extLst>
              <a:ext uri="{FF2B5EF4-FFF2-40B4-BE49-F238E27FC236}">
                <a16:creationId xmlns:a16="http://schemas.microsoft.com/office/drawing/2014/main" id="{33166DC5-F3B4-FF4B-92AD-38BB41DC70F6}"/>
              </a:ext>
            </a:extLst>
          </p:cNvPr>
          <p:cNvPicPr>
            <a:picLocks noChangeAspect="1"/>
          </p:cNvPicPr>
          <p:nvPr/>
        </p:nvPicPr>
        <p:blipFill rotWithShape="1">
          <a:blip r:embed="rId3"/>
          <a:srcRect b="65060"/>
          <a:stretch/>
        </p:blipFill>
        <p:spPr>
          <a:xfrm>
            <a:off x="6324550" y="2838073"/>
            <a:ext cx="4633499" cy="2218690"/>
          </a:xfrm>
          <a:prstGeom prst="rect">
            <a:avLst/>
          </a:prstGeom>
        </p:spPr>
      </p:pic>
      <p:sp>
        <p:nvSpPr>
          <p:cNvPr id="6" name="TextBox 5">
            <a:extLst>
              <a:ext uri="{FF2B5EF4-FFF2-40B4-BE49-F238E27FC236}">
                <a16:creationId xmlns:a16="http://schemas.microsoft.com/office/drawing/2014/main" id="{A9D03B6B-02C4-BE49-A6C5-C30B0B6E7A78}"/>
              </a:ext>
            </a:extLst>
          </p:cNvPr>
          <p:cNvSpPr txBox="1"/>
          <p:nvPr/>
        </p:nvSpPr>
        <p:spPr>
          <a:xfrm>
            <a:off x="2068049" y="284480"/>
            <a:ext cx="8890000" cy="2062103"/>
          </a:xfrm>
          <a:prstGeom prst="rect">
            <a:avLst/>
          </a:prstGeom>
          <a:noFill/>
        </p:spPr>
        <p:txBody>
          <a:bodyPr wrap="square" rtlCol="0">
            <a:spAutoFit/>
          </a:bodyPr>
          <a:lstStyle/>
          <a:p>
            <a:pPr algn="ctr"/>
            <a:r>
              <a:rPr lang="en-GB" sz="3200" b="1" dirty="0"/>
              <a:t>Focussing on resistance to front-line drugs is the most effective way to combat the antimicrobial resistance crisis</a:t>
            </a:r>
            <a:endParaRPr lang="en-GB" sz="3200" dirty="0"/>
          </a:p>
          <a:p>
            <a:pPr algn="ctr"/>
            <a:endParaRPr lang="en-US" sz="3200" dirty="0"/>
          </a:p>
        </p:txBody>
      </p:sp>
    </p:spTree>
    <p:extLst>
      <p:ext uri="{BB962C8B-B14F-4D97-AF65-F5344CB8AC3E}">
        <p14:creationId xmlns:p14="http://schemas.microsoft.com/office/powerpoint/2010/main" val="2050069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30C8439-E8A0-9847-BEF8-42645FA682B0}"/>
              </a:ext>
            </a:extLst>
          </p:cNvPr>
          <p:cNvSpPr txBox="1"/>
          <p:nvPr/>
        </p:nvSpPr>
        <p:spPr>
          <a:xfrm>
            <a:off x="2322094" y="355240"/>
            <a:ext cx="8003005" cy="954107"/>
          </a:xfrm>
          <a:prstGeom prst="rect">
            <a:avLst/>
          </a:prstGeom>
          <a:noFill/>
        </p:spPr>
        <p:txBody>
          <a:bodyPr wrap="square" rtlCol="0">
            <a:spAutoFit/>
          </a:bodyPr>
          <a:lstStyle/>
          <a:p>
            <a:pPr algn="ctr"/>
            <a:r>
              <a:rPr lang="en-US" sz="2800" b="1" dirty="0"/>
              <a:t>Antibiotic usage in animals contributes to the rise of resistance in Humans</a:t>
            </a:r>
          </a:p>
        </p:txBody>
      </p:sp>
      <p:grpSp>
        <p:nvGrpSpPr>
          <p:cNvPr id="10" name="Group 9">
            <a:extLst>
              <a:ext uri="{FF2B5EF4-FFF2-40B4-BE49-F238E27FC236}">
                <a16:creationId xmlns:a16="http://schemas.microsoft.com/office/drawing/2014/main" id="{7910FEC6-835F-6E45-BDA8-649501D10406}"/>
              </a:ext>
            </a:extLst>
          </p:cNvPr>
          <p:cNvGrpSpPr/>
          <p:nvPr/>
        </p:nvGrpSpPr>
        <p:grpSpPr>
          <a:xfrm>
            <a:off x="3338093" y="1744822"/>
            <a:ext cx="5971006" cy="2954178"/>
            <a:chOff x="533636" y="2157049"/>
            <a:chExt cx="2919570" cy="1429166"/>
          </a:xfrm>
        </p:grpSpPr>
        <p:pic>
          <p:nvPicPr>
            <p:cNvPr id="11" name="Picture 10" descr="Résultat de recherche d'images pour &quot;human icon&quot;">
              <a:extLst>
                <a:ext uri="{FF2B5EF4-FFF2-40B4-BE49-F238E27FC236}">
                  <a16:creationId xmlns:a16="http://schemas.microsoft.com/office/drawing/2014/main" id="{EF7F89F1-6B4E-3140-BEB9-50ABC13A2D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119" b="69263"/>
            <a:stretch/>
          </p:blipFill>
          <p:spPr bwMode="auto">
            <a:xfrm>
              <a:off x="2323652" y="2463174"/>
              <a:ext cx="1129554" cy="10558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ésultat de recherche d'images pour &quot;cow icon&quot;">
              <a:extLst>
                <a:ext uri="{FF2B5EF4-FFF2-40B4-BE49-F238E27FC236}">
                  <a16:creationId xmlns:a16="http://schemas.microsoft.com/office/drawing/2014/main" id="{A84A9499-6C12-904C-9AA9-2BFC5BA40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636" y="2463174"/>
              <a:ext cx="1123041" cy="112304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4B14BB74-08E6-5F40-A046-50B83E91E32E}"/>
                </a:ext>
              </a:extLst>
            </p:cNvPr>
            <p:cNvCxnSpPr/>
            <p:nvPr/>
          </p:nvCxnSpPr>
          <p:spPr>
            <a:xfrm>
              <a:off x="1656677" y="2926082"/>
              <a:ext cx="6669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82B77CF-8702-964B-89D2-555166AFA5A5}"/>
                </a:ext>
              </a:extLst>
            </p:cNvPr>
            <p:cNvCxnSpPr>
              <a:cxnSpLocks/>
            </p:cNvCxnSpPr>
            <p:nvPr/>
          </p:nvCxnSpPr>
          <p:spPr>
            <a:xfrm flipH="1">
              <a:off x="1656677" y="3121977"/>
              <a:ext cx="6669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8" descr="Résultat de recherche d'images pour &quot;antibiotic icon&quot;">
              <a:extLst>
                <a:ext uri="{FF2B5EF4-FFF2-40B4-BE49-F238E27FC236}">
                  <a16:creationId xmlns:a16="http://schemas.microsoft.com/office/drawing/2014/main" id="{7ACA3360-051E-304E-90F8-31B241734BF4}"/>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82304" y="2157049"/>
              <a:ext cx="612249" cy="6122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Résultat de recherche d'images pour &quot;antibiotic icon&quot;">
              <a:extLst>
                <a:ext uri="{FF2B5EF4-FFF2-40B4-BE49-F238E27FC236}">
                  <a16:creationId xmlns:a16="http://schemas.microsoft.com/office/drawing/2014/main" id="{87C189BB-BFF3-2C4E-B8E3-485FD105EC6C}"/>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9031" y="2183916"/>
              <a:ext cx="612249" cy="6122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07601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30C8439-E8A0-9847-BEF8-42645FA682B0}"/>
              </a:ext>
            </a:extLst>
          </p:cNvPr>
          <p:cNvSpPr txBox="1"/>
          <p:nvPr/>
        </p:nvSpPr>
        <p:spPr>
          <a:xfrm>
            <a:off x="2322094" y="355240"/>
            <a:ext cx="8003005" cy="954107"/>
          </a:xfrm>
          <a:prstGeom prst="rect">
            <a:avLst/>
          </a:prstGeom>
          <a:noFill/>
        </p:spPr>
        <p:txBody>
          <a:bodyPr wrap="square" rtlCol="0">
            <a:spAutoFit/>
          </a:bodyPr>
          <a:lstStyle/>
          <a:p>
            <a:pPr algn="ctr"/>
            <a:r>
              <a:rPr lang="en-US" sz="2800" b="1" dirty="0"/>
              <a:t>Antibiotic usage in animals contributes to the rise of resistance in Humans</a:t>
            </a:r>
          </a:p>
        </p:txBody>
      </p:sp>
      <p:grpSp>
        <p:nvGrpSpPr>
          <p:cNvPr id="10" name="Group 9">
            <a:extLst>
              <a:ext uri="{FF2B5EF4-FFF2-40B4-BE49-F238E27FC236}">
                <a16:creationId xmlns:a16="http://schemas.microsoft.com/office/drawing/2014/main" id="{7910FEC6-835F-6E45-BDA8-649501D10406}"/>
              </a:ext>
            </a:extLst>
          </p:cNvPr>
          <p:cNvGrpSpPr/>
          <p:nvPr/>
        </p:nvGrpSpPr>
        <p:grpSpPr>
          <a:xfrm>
            <a:off x="3338093" y="1744822"/>
            <a:ext cx="5971006" cy="2954178"/>
            <a:chOff x="533636" y="2157049"/>
            <a:chExt cx="2919570" cy="1429166"/>
          </a:xfrm>
        </p:grpSpPr>
        <p:pic>
          <p:nvPicPr>
            <p:cNvPr id="11" name="Picture 10" descr="Résultat de recherche d'images pour &quot;human icon&quot;">
              <a:extLst>
                <a:ext uri="{FF2B5EF4-FFF2-40B4-BE49-F238E27FC236}">
                  <a16:creationId xmlns:a16="http://schemas.microsoft.com/office/drawing/2014/main" id="{EF7F89F1-6B4E-3140-BEB9-50ABC13A2D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119" b="69263"/>
            <a:stretch/>
          </p:blipFill>
          <p:spPr bwMode="auto">
            <a:xfrm>
              <a:off x="2323652" y="2463174"/>
              <a:ext cx="1129554" cy="10558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ésultat de recherche d'images pour &quot;cow icon&quot;">
              <a:extLst>
                <a:ext uri="{FF2B5EF4-FFF2-40B4-BE49-F238E27FC236}">
                  <a16:creationId xmlns:a16="http://schemas.microsoft.com/office/drawing/2014/main" id="{A84A9499-6C12-904C-9AA9-2BFC5BA40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636" y="2463174"/>
              <a:ext cx="1123041" cy="112304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4B14BB74-08E6-5F40-A046-50B83E91E32E}"/>
                </a:ext>
              </a:extLst>
            </p:cNvPr>
            <p:cNvCxnSpPr/>
            <p:nvPr/>
          </p:nvCxnSpPr>
          <p:spPr>
            <a:xfrm>
              <a:off x="1656677" y="2926082"/>
              <a:ext cx="6669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82B77CF-8702-964B-89D2-555166AFA5A5}"/>
                </a:ext>
              </a:extLst>
            </p:cNvPr>
            <p:cNvCxnSpPr>
              <a:cxnSpLocks/>
            </p:cNvCxnSpPr>
            <p:nvPr/>
          </p:nvCxnSpPr>
          <p:spPr>
            <a:xfrm flipH="1">
              <a:off x="1656677" y="3121977"/>
              <a:ext cx="6669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8" descr="Résultat de recherche d'images pour &quot;antibiotic icon&quot;">
              <a:extLst>
                <a:ext uri="{FF2B5EF4-FFF2-40B4-BE49-F238E27FC236}">
                  <a16:creationId xmlns:a16="http://schemas.microsoft.com/office/drawing/2014/main" id="{7ACA3360-051E-304E-90F8-31B241734BF4}"/>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82304" y="2157049"/>
              <a:ext cx="612249" cy="6122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Résultat de recherche d'images pour &quot;antibiotic icon&quot;">
              <a:extLst>
                <a:ext uri="{FF2B5EF4-FFF2-40B4-BE49-F238E27FC236}">
                  <a16:creationId xmlns:a16="http://schemas.microsoft.com/office/drawing/2014/main" id="{87C189BB-BFF3-2C4E-B8E3-485FD105EC6C}"/>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9031" y="2183916"/>
              <a:ext cx="612249" cy="61224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C1762EAF-3499-BC41-A290-892B4BD272E1}"/>
              </a:ext>
            </a:extLst>
          </p:cNvPr>
          <p:cNvSpPr txBox="1"/>
          <p:nvPr/>
        </p:nvSpPr>
        <p:spPr>
          <a:xfrm>
            <a:off x="2474494" y="5359580"/>
            <a:ext cx="8003005" cy="954107"/>
          </a:xfrm>
          <a:prstGeom prst="rect">
            <a:avLst/>
          </a:prstGeom>
          <a:noFill/>
        </p:spPr>
        <p:txBody>
          <a:bodyPr wrap="square" rtlCol="0">
            <a:spAutoFit/>
          </a:bodyPr>
          <a:lstStyle/>
          <a:p>
            <a:pPr algn="ctr"/>
            <a:r>
              <a:rPr lang="en-US" sz="2800" b="1" dirty="0">
                <a:solidFill>
                  <a:schemeClr val="accent2"/>
                </a:solidFill>
              </a:rPr>
              <a:t>How should we change our AB practice in animals to benefit public health?</a:t>
            </a:r>
          </a:p>
        </p:txBody>
      </p:sp>
    </p:spTree>
    <p:extLst>
      <p:ext uri="{BB962C8B-B14F-4D97-AF65-F5344CB8AC3E}">
        <p14:creationId xmlns:p14="http://schemas.microsoft.com/office/powerpoint/2010/main" val="2833582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D531BC-77E3-4144-AC9E-2F078EA106CF}"/>
              </a:ext>
            </a:extLst>
          </p:cNvPr>
          <p:cNvGrpSpPr/>
          <p:nvPr/>
        </p:nvGrpSpPr>
        <p:grpSpPr>
          <a:xfrm>
            <a:off x="3338093" y="1744822"/>
            <a:ext cx="5971006" cy="2954178"/>
            <a:chOff x="533636" y="2157049"/>
            <a:chExt cx="2919570" cy="1429166"/>
          </a:xfrm>
        </p:grpSpPr>
        <p:pic>
          <p:nvPicPr>
            <p:cNvPr id="3" name="Picture 2" descr="Résultat de recherche d'images pour &quot;human icon&quot;">
              <a:extLst>
                <a:ext uri="{FF2B5EF4-FFF2-40B4-BE49-F238E27FC236}">
                  <a16:creationId xmlns:a16="http://schemas.microsoft.com/office/drawing/2014/main" id="{5306BB87-5F4E-3041-BB8A-940880B560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119" b="69263"/>
            <a:stretch/>
          </p:blipFill>
          <p:spPr bwMode="auto">
            <a:xfrm>
              <a:off x="2323652" y="2463174"/>
              <a:ext cx="1129554" cy="10558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cow icon&quot;">
              <a:extLst>
                <a:ext uri="{FF2B5EF4-FFF2-40B4-BE49-F238E27FC236}">
                  <a16:creationId xmlns:a16="http://schemas.microsoft.com/office/drawing/2014/main" id="{B66628CE-FCCB-9A48-981A-C3006E7470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636" y="2463174"/>
              <a:ext cx="1123041" cy="112304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2488155-2E41-7842-B717-F3056C999C92}"/>
                </a:ext>
              </a:extLst>
            </p:cNvPr>
            <p:cNvCxnSpPr/>
            <p:nvPr/>
          </p:nvCxnSpPr>
          <p:spPr>
            <a:xfrm>
              <a:off x="1656677" y="2926082"/>
              <a:ext cx="6669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07AD4E1-0BD2-4B48-A950-AABB6A9BFE91}"/>
                </a:ext>
              </a:extLst>
            </p:cNvPr>
            <p:cNvCxnSpPr>
              <a:cxnSpLocks/>
            </p:cNvCxnSpPr>
            <p:nvPr/>
          </p:nvCxnSpPr>
          <p:spPr>
            <a:xfrm flipH="1">
              <a:off x="1656677" y="3121977"/>
              <a:ext cx="6669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8" descr="Résultat de recherche d'images pour &quot;antibiotic icon&quot;">
              <a:extLst>
                <a:ext uri="{FF2B5EF4-FFF2-40B4-BE49-F238E27FC236}">
                  <a16:creationId xmlns:a16="http://schemas.microsoft.com/office/drawing/2014/main" id="{0D04006C-4FB9-654F-96EA-CE0868DE1FCF}"/>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82304" y="2157049"/>
              <a:ext cx="612249" cy="612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Résultat de recherche d'images pour &quot;antibiotic icon&quot;">
              <a:extLst>
                <a:ext uri="{FF2B5EF4-FFF2-40B4-BE49-F238E27FC236}">
                  <a16:creationId xmlns:a16="http://schemas.microsoft.com/office/drawing/2014/main" id="{30FEB61C-7CBC-0448-A883-9F8AA7BCDA55}"/>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9031" y="2183916"/>
              <a:ext cx="612249" cy="612249"/>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830C8439-E8A0-9847-BEF8-42645FA682B0}"/>
              </a:ext>
            </a:extLst>
          </p:cNvPr>
          <p:cNvSpPr txBox="1"/>
          <p:nvPr/>
        </p:nvSpPr>
        <p:spPr>
          <a:xfrm>
            <a:off x="2322094" y="355240"/>
            <a:ext cx="8003005" cy="954107"/>
          </a:xfrm>
          <a:prstGeom prst="rect">
            <a:avLst/>
          </a:prstGeom>
          <a:noFill/>
        </p:spPr>
        <p:txBody>
          <a:bodyPr wrap="square" rtlCol="0">
            <a:spAutoFit/>
          </a:bodyPr>
          <a:lstStyle/>
          <a:p>
            <a:pPr algn="ctr"/>
            <a:r>
              <a:rPr lang="en-US" sz="2800" b="1" dirty="0"/>
              <a:t>Antibiotic usage in animals contributes to the rise of resistance in Humans</a:t>
            </a:r>
          </a:p>
        </p:txBody>
      </p:sp>
      <p:sp>
        <p:nvSpPr>
          <p:cNvPr id="10" name="TextBox 9">
            <a:extLst>
              <a:ext uri="{FF2B5EF4-FFF2-40B4-BE49-F238E27FC236}">
                <a16:creationId xmlns:a16="http://schemas.microsoft.com/office/drawing/2014/main" id="{E4A54B43-8D66-8A40-B3F7-B6E430FAF138}"/>
              </a:ext>
            </a:extLst>
          </p:cNvPr>
          <p:cNvSpPr txBox="1"/>
          <p:nvPr/>
        </p:nvSpPr>
        <p:spPr>
          <a:xfrm>
            <a:off x="2474494" y="5359580"/>
            <a:ext cx="8003005" cy="954107"/>
          </a:xfrm>
          <a:prstGeom prst="rect">
            <a:avLst/>
          </a:prstGeom>
          <a:noFill/>
        </p:spPr>
        <p:txBody>
          <a:bodyPr wrap="square" rtlCol="0">
            <a:spAutoFit/>
          </a:bodyPr>
          <a:lstStyle/>
          <a:p>
            <a:pPr algn="ctr"/>
            <a:r>
              <a:rPr lang="en-US" sz="2800" b="1" dirty="0">
                <a:solidFill>
                  <a:schemeClr val="accent2"/>
                </a:solidFill>
              </a:rPr>
              <a:t>How should we change our AB practice in animals to benefit public health?</a:t>
            </a:r>
          </a:p>
        </p:txBody>
      </p:sp>
      <p:pic>
        <p:nvPicPr>
          <p:cNvPr id="11" name="Picture 8" descr="Résultat de recherche d'images pour &quot;antibiotic icon&quot;">
            <a:extLst>
              <a:ext uri="{FF2B5EF4-FFF2-40B4-BE49-F238E27FC236}">
                <a16:creationId xmlns:a16="http://schemas.microsoft.com/office/drawing/2014/main" id="{FB95CDE4-F38D-9E4D-A0EB-08925B08E97B}"/>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34341" y="2377602"/>
            <a:ext cx="748569" cy="7565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ésultat de recherche d'images pour &quot;antibiotic icon&quot;">
            <a:extLst>
              <a:ext uri="{FF2B5EF4-FFF2-40B4-BE49-F238E27FC236}">
                <a16:creationId xmlns:a16="http://schemas.microsoft.com/office/drawing/2014/main" id="{636E40CE-FC38-E043-82D2-03E945B29171}"/>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09221" y="1658890"/>
            <a:ext cx="870413" cy="8797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Résultat de recherche d'images pour &quot;antibiotic icon&quot;">
            <a:extLst>
              <a:ext uri="{FF2B5EF4-FFF2-40B4-BE49-F238E27FC236}">
                <a16:creationId xmlns:a16="http://schemas.microsoft.com/office/drawing/2014/main" id="{F697E8DA-E9F9-F248-A05A-5A8C37E17A5D}"/>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21334" y="2299067"/>
            <a:ext cx="748569" cy="7565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Résultat de recherche d'images pour &quot;antibiotic icon&quot;">
            <a:extLst>
              <a:ext uri="{FF2B5EF4-FFF2-40B4-BE49-F238E27FC236}">
                <a16:creationId xmlns:a16="http://schemas.microsoft.com/office/drawing/2014/main" id="{E983FFB6-2FE7-2849-BA41-A1A3607BDA78}"/>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31282" y="1537987"/>
            <a:ext cx="870413" cy="8797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78AEB0A-C883-9547-B8C9-F8B1EFC7A80C}"/>
              </a:ext>
            </a:extLst>
          </p:cNvPr>
          <p:cNvSpPr txBox="1"/>
          <p:nvPr/>
        </p:nvSpPr>
        <p:spPr>
          <a:xfrm rot="20765395">
            <a:off x="6032362" y="3039616"/>
            <a:ext cx="864873" cy="830997"/>
          </a:xfrm>
          <a:prstGeom prst="rect">
            <a:avLst/>
          </a:prstGeom>
          <a:noFill/>
        </p:spPr>
        <p:txBody>
          <a:bodyPr wrap="square" rtlCol="0">
            <a:spAutoFit/>
          </a:bodyPr>
          <a:lstStyle/>
          <a:p>
            <a:r>
              <a:rPr lang="en-US" sz="4800" b="1" dirty="0">
                <a:solidFill>
                  <a:srgbClr val="FF0000"/>
                </a:solidFill>
                <a:latin typeface="Chalkduster" panose="03050602040202020205" pitchFamily="66" charset="77"/>
              </a:rPr>
              <a:t>?</a:t>
            </a:r>
            <a:endParaRPr lang="en-US" b="1" dirty="0">
              <a:solidFill>
                <a:srgbClr val="FF0000"/>
              </a:solidFill>
              <a:latin typeface="Chalkduster" panose="03050602040202020205" pitchFamily="66" charset="77"/>
            </a:endParaRPr>
          </a:p>
        </p:txBody>
      </p:sp>
      <p:pic>
        <p:nvPicPr>
          <p:cNvPr id="1026" name="Picture 2" descr="Résultat de recherche d'images pour &quot;feedback arrow icon&quot;">
            <a:extLst>
              <a:ext uri="{FF2B5EF4-FFF2-40B4-BE49-F238E27FC236}">
                <a16:creationId xmlns:a16="http://schemas.microsoft.com/office/drawing/2014/main" id="{11112BB6-08AD-4A41-9586-460F8C663326}"/>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172053">
            <a:off x="2620147" y="2916591"/>
            <a:ext cx="1163255" cy="117385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feedback arrow icon&quot;">
            <a:extLst>
              <a:ext uri="{FF2B5EF4-FFF2-40B4-BE49-F238E27FC236}">
                <a16:creationId xmlns:a16="http://schemas.microsoft.com/office/drawing/2014/main" id="{BFFC7304-59AF-D84F-8082-85195775D481}"/>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241302">
            <a:off x="3763072" y="2533433"/>
            <a:ext cx="596797" cy="60223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 name="Picture 2" descr="Résultat de recherche d'images pour &quot;feedback arrow icon&quot;">
            <a:extLst>
              <a:ext uri="{FF2B5EF4-FFF2-40B4-BE49-F238E27FC236}">
                <a16:creationId xmlns:a16="http://schemas.microsoft.com/office/drawing/2014/main" id="{02611928-9166-9A4B-B7BF-036C5B828B77}"/>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066742">
            <a:off x="4232097" y="1415905"/>
            <a:ext cx="596797" cy="60223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2" descr="Résultat de recherche d'images pour &quot;feedback arrow icon&quot;">
            <a:extLst>
              <a:ext uri="{FF2B5EF4-FFF2-40B4-BE49-F238E27FC236}">
                <a16:creationId xmlns:a16="http://schemas.microsoft.com/office/drawing/2014/main" id="{201F9F64-8960-F748-BECE-94FB4F259BA8}"/>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241302">
            <a:off x="7519589" y="3696666"/>
            <a:ext cx="596797" cy="60223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 name="Picture 2" descr="Résultat de recherche d'images pour &quot;feedback arrow icon&quot;">
            <a:extLst>
              <a:ext uri="{FF2B5EF4-FFF2-40B4-BE49-F238E27FC236}">
                <a16:creationId xmlns:a16="http://schemas.microsoft.com/office/drawing/2014/main" id="{0BC62559-2D52-1B40-84D3-BD5DC586303C}"/>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066742">
            <a:off x="7988614" y="2579138"/>
            <a:ext cx="596797" cy="60223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348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20BF46-667A-1049-B5FE-B40DDF3B7509}"/>
              </a:ext>
            </a:extLst>
          </p:cNvPr>
          <p:cNvSpPr txBox="1"/>
          <p:nvPr/>
        </p:nvSpPr>
        <p:spPr>
          <a:xfrm>
            <a:off x="2322094" y="355240"/>
            <a:ext cx="8003005" cy="523220"/>
          </a:xfrm>
          <a:prstGeom prst="rect">
            <a:avLst/>
          </a:prstGeom>
          <a:noFill/>
        </p:spPr>
        <p:txBody>
          <a:bodyPr wrap="square" rtlCol="0">
            <a:spAutoFit/>
          </a:bodyPr>
          <a:lstStyle/>
          <a:p>
            <a:pPr algn="ctr"/>
            <a:r>
              <a:rPr lang="en-US" sz="2800" b="1" dirty="0"/>
              <a:t>Intuitively … reduce AB usage in animals?</a:t>
            </a:r>
          </a:p>
        </p:txBody>
      </p:sp>
    </p:spTree>
    <p:extLst>
      <p:ext uri="{BB962C8B-B14F-4D97-AF65-F5344CB8AC3E}">
        <p14:creationId xmlns:p14="http://schemas.microsoft.com/office/powerpoint/2010/main" val="2457903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20BF46-667A-1049-B5FE-B40DDF3B7509}"/>
              </a:ext>
            </a:extLst>
          </p:cNvPr>
          <p:cNvSpPr txBox="1"/>
          <p:nvPr/>
        </p:nvSpPr>
        <p:spPr>
          <a:xfrm>
            <a:off x="2322094" y="355240"/>
            <a:ext cx="8003005" cy="523220"/>
          </a:xfrm>
          <a:prstGeom prst="rect">
            <a:avLst/>
          </a:prstGeom>
          <a:noFill/>
        </p:spPr>
        <p:txBody>
          <a:bodyPr wrap="square" rtlCol="0">
            <a:spAutoFit/>
          </a:bodyPr>
          <a:lstStyle/>
          <a:p>
            <a:pPr algn="ctr"/>
            <a:r>
              <a:rPr lang="en-US" sz="2800" b="1" dirty="0"/>
              <a:t>Intuitively … reduce AB usage in animals?</a:t>
            </a:r>
          </a:p>
        </p:txBody>
      </p:sp>
      <p:sp>
        <p:nvSpPr>
          <p:cNvPr id="3" name="TextBox 2">
            <a:extLst>
              <a:ext uri="{FF2B5EF4-FFF2-40B4-BE49-F238E27FC236}">
                <a16:creationId xmlns:a16="http://schemas.microsoft.com/office/drawing/2014/main" id="{6341B1BA-142F-A44A-9882-1B030DE4A71B}"/>
              </a:ext>
            </a:extLst>
          </p:cNvPr>
          <p:cNvSpPr txBox="1"/>
          <p:nvPr/>
        </p:nvSpPr>
        <p:spPr>
          <a:xfrm>
            <a:off x="3098800" y="3522679"/>
            <a:ext cx="2388604" cy="1200329"/>
          </a:xfrm>
          <a:prstGeom prst="rect">
            <a:avLst/>
          </a:prstGeom>
          <a:noFill/>
        </p:spPr>
        <p:txBody>
          <a:bodyPr wrap="square" rtlCol="0">
            <a:spAutoFit/>
          </a:bodyPr>
          <a:lstStyle/>
          <a:p>
            <a:pPr algn="ctr"/>
            <a:r>
              <a:rPr lang="en-GB" sz="2400" dirty="0"/>
              <a:t>Antibiotic consumption by food animals</a:t>
            </a:r>
            <a:endParaRPr lang="en-US" sz="2400" dirty="0"/>
          </a:p>
        </p:txBody>
      </p:sp>
      <p:sp>
        <p:nvSpPr>
          <p:cNvPr id="4" name="TextBox 3">
            <a:extLst>
              <a:ext uri="{FF2B5EF4-FFF2-40B4-BE49-F238E27FC236}">
                <a16:creationId xmlns:a16="http://schemas.microsoft.com/office/drawing/2014/main" id="{D4AB0C7B-C2EF-BD42-883B-39FACD34CFF9}"/>
              </a:ext>
            </a:extLst>
          </p:cNvPr>
          <p:cNvSpPr txBox="1"/>
          <p:nvPr/>
        </p:nvSpPr>
        <p:spPr>
          <a:xfrm>
            <a:off x="6959600" y="3522679"/>
            <a:ext cx="2755900" cy="1569660"/>
          </a:xfrm>
          <a:prstGeom prst="rect">
            <a:avLst/>
          </a:prstGeom>
          <a:noFill/>
        </p:spPr>
        <p:txBody>
          <a:bodyPr wrap="square" rtlCol="0">
            <a:spAutoFit/>
          </a:bodyPr>
          <a:lstStyle/>
          <a:p>
            <a:pPr algn="ctr"/>
            <a:r>
              <a:rPr lang="en-GB" sz="2400" dirty="0"/>
              <a:t>Levels of resistant bacterial infections in humans</a:t>
            </a:r>
          </a:p>
          <a:p>
            <a:pPr algn="ctr"/>
            <a:endParaRPr lang="en-US" sz="2400" dirty="0"/>
          </a:p>
        </p:txBody>
      </p:sp>
      <p:sp>
        <p:nvSpPr>
          <p:cNvPr id="5" name="TextBox 4">
            <a:extLst>
              <a:ext uri="{FF2B5EF4-FFF2-40B4-BE49-F238E27FC236}">
                <a16:creationId xmlns:a16="http://schemas.microsoft.com/office/drawing/2014/main" id="{948795B7-60BE-E24D-8B6B-4B506B7E21A4}"/>
              </a:ext>
            </a:extLst>
          </p:cNvPr>
          <p:cNvSpPr txBox="1"/>
          <p:nvPr/>
        </p:nvSpPr>
        <p:spPr>
          <a:xfrm>
            <a:off x="5829300" y="3800759"/>
            <a:ext cx="2260600" cy="707886"/>
          </a:xfrm>
          <a:prstGeom prst="rect">
            <a:avLst/>
          </a:prstGeom>
          <a:noFill/>
        </p:spPr>
        <p:txBody>
          <a:bodyPr wrap="square" rtlCol="0">
            <a:spAutoFit/>
          </a:bodyPr>
          <a:lstStyle/>
          <a:p>
            <a:r>
              <a:rPr lang="en-US" sz="4000" dirty="0"/>
              <a:t>&lt;-&gt; </a:t>
            </a:r>
          </a:p>
        </p:txBody>
      </p:sp>
      <p:pic>
        <p:nvPicPr>
          <p:cNvPr id="7" name="Picture 6">
            <a:extLst>
              <a:ext uri="{FF2B5EF4-FFF2-40B4-BE49-F238E27FC236}">
                <a16:creationId xmlns:a16="http://schemas.microsoft.com/office/drawing/2014/main" id="{94118AC1-484E-A74C-82E2-86F2F8A6C753}"/>
              </a:ext>
            </a:extLst>
          </p:cNvPr>
          <p:cNvPicPr>
            <a:picLocks noChangeAspect="1"/>
          </p:cNvPicPr>
          <p:nvPr/>
        </p:nvPicPr>
        <p:blipFill>
          <a:blip r:embed="rId2"/>
          <a:stretch>
            <a:fillRect/>
          </a:stretch>
        </p:blipFill>
        <p:spPr>
          <a:xfrm>
            <a:off x="3721100" y="1324736"/>
            <a:ext cx="5278356" cy="1751667"/>
          </a:xfrm>
          <a:prstGeom prst="rect">
            <a:avLst/>
          </a:prstGeom>
        </p:spPr>
      </p:pic>
    </p:spTree>
    <p:extLst>
      <p:ext uri="{BB962C8B-B14F-4D97-AF65-F5344CB8AC3E}">
        <p14:creationId xmlns:p14="http://schemas.microsoft.com/office/powerpoint/2010/main" val="3336971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20BF46-667A-1049-B5FE-B40DDF3B7509}"/>
              </a:ext>
            </a:extLst>
          </p:cNvPr>
          <p:cNvSpPr txBox="1"/>
          <p:nvPr/>
        </p:nvSpPr>
        <p:spPr>
          <a:xfrm>
            <a:off x="2322094" y="355240"/>
            <a:ext cx="8003005" cy="523220"/>
          </a:xfrm>
          <a:prstGeom prst="rect">
            <a:avLst/>
          </a:prstGeom>
          <a:noFill/>
        </p:spPr>
        <p:txBody>
          <a:bodyPr wrap="square" rtlCol="0">
            <a:spAutoFit/>
          </a:bodyPr>
          <a:lstStyle/>
          <a:p>
            <a:pPr algn="ctr"/>
            <a:r>
              <a:rPr lang="en-US" sz="2800" b="1" dirty="0"/>
              <a:t>Intuitively … reduce AB usage in animals?</a:t>
            </a:r>
          </a:p>
        </p:txBody>
      </p:sp>
      <p:sp>
        <p:nvSpPr>
          <p:cNvPr id="3" name="TextBox 2">
            <a:extLst>
              <a:ext uri="{FF2B5EF4-FFF2-40B4-BE49-F238E27FC236}">
                <a16:creationId xmlns:a16="http://schemas.microsoft.com/office/drawing/2014/main" id="{6341B1BA-142F-A44A-9882-1B030DE4A71B}"/>
              </a:ext>
            </a:extLst>
          </p:cNvPr>
          <p:cNvSpPr txBox="1"/>
          <p:nvPr/>
        </p:nvSpPr>
        <p:spPr>
          <a:xfrm>
            <a:off x="3098800" y="3522679"/>
            <a:ext cx="2388604" cy="1200329"/>
          </a:xfrm>
          <a:prstGeom prst="rect">
            <a:avLst/>
          </a:prstGeom>
          <a:noFill/>
        </p:spPr>
        <p:txBody>
          <a:bodyPr wrap="square" rtlCol="0">
            <a:spAutoFit/>
          </a:bodyPr>
          <a:lstStyle/>
          <a:p>
            <a:pPr algn="ctr"/>
            <a:r>
              <a:rPr lang="en-GB" sz="2400" dirty="0"/>
              <a:t>Antibiotic consumption by food animals</a:t>
            </a:r>
            <a:endParaRPr lang="en-US" sz="2400" dirty="0"/>
          </a:p>
        </p:txBody>
      </p:sp>
      <p:sp>
        <p:nvSpPr>
          <p:cNvPr id="4" name="TextBox 3">
            <a:extLst>
              <a:ext uri="{FF2B5EF4-FFF2-40B4-BE49-F238E27FC236}">
                <a16:creationId xmlns:a16="http://schemas.microsoft.com/office/drawing/2014/main" id="{D4AB0C7B-C2EF-BD42-883B-39FACD34CFF9}"/>
              </a:ext>
            </a:extLst>
          </p:cNvPr>
          <p:cNvSpPr txBox="1"/>
          <p:nvPr/>
        </p:nvSpPr>
        <p:spPr>
          <a:xfrm>
            <a:off x="6959600" y="3522679"/>
            <a:ext cx="2755900" cy="1569660"/>
          </a:xfrm>
          <a:prstGeom prst="rect">
            <a:avLst/>
          </a:prstGeom>
          <a:noFill/>
        </p:spPr>
        <p:txBody>
          <a:bodyPr wrap="square" rtlCol="0">
            <a:spAutoFit/>
          </a:bodyPr>
          <a:lstStyle/>
          <a:p>
            <a:pPr algn="ctr"/>
            <a:r>
              <a:rPr lang="en-GB" sz="2400" dirty="0"/>
              <a:t>Levels of resistant bacterial infections in humans</a:t>
            </a:r>
          </a:p>
          <a:p>
            <a:pPr algn="ctr"/>
            <a:endParaRPr lang="en-US" sz="2400" dirty="0"/>
          </a:p>
        </p:txBody>
      </p:sp>
      <p:sp>
        <p:nvSpPr>
          <p:cNvPr id="5" name="TextBox 4">
            <a:extLst>
              <a:ext uri="{FF2B5EF4-FFF2-40B4-BE49-F238E27FC236}">
                <a16:creationId xmlns:a16="http://schemas.microsoft.com/office/drawing/2014/main" id="{948795B7-60BE-E24D-8B6B-4B506B7E21A4}"/>
              </a:ext>
            </a:extLst>
          </p:cNvPr>
          <p:cNvSpPr txBox="1"/>
          <p:nvPr/>
        </p:nvSpPr>
        <p:spPr>
          <a:xfrm>
            <a:off x="5829300" y="3800759"/>
            <a:ext cx="2260600" cy="707886"/>
          </a:xfrm>
          <a:prstGeom prst="rect">
            <a:avLst/>
          </a:prstGeom>
          <a:noFill/>
        </p:spPr>
        <p:txBody>
          <a:bodyPr wrap="square" rtlCol="0">
            <a:spAutoFit/>
          </a:bodyPr>
          <a:lstStyle/>
          <a:p>
            <a:r>
              <a:rPr lang="en-US" sz="4000" dirty="0"/>
              <a:t>&lt;-&gt; </a:t>
            </a:r>
          </a:p>
        </p:txBody>
      </p:sp>
      <p:pic>
        <p:nvPicPr>
          <p:cNvPr id="7" name="Picture 6">
            <a:extLst>
              <a:ext uri="{FF2B5EF4-FFF2-40B4-BE49-F238E27FC236}">
                <a16:creationId xmlns:a16="http://schemas.microsoft.com/office/drawing/2014/main" id="{94118AC1-484E-A74C-82E2-86F2F8A6C753}"/>
              </a:ext>
            </a:extLst>
          </p:cNvPr>
          <p:cNvPicPr>
            <a:picLocks noChangeAspect="1"/>
          </p:cNvPicPr>
          <p:nvPr/>
        </p:nvPicPr>
        <p:blipFill>
          <a:blip r:embed="rId2"/>
          <a:stretch>
            <a:fillRect/>
          </a:stretch>
        </p:blipFill>
        <p:spPr>
          <a:xfrm>
            <a:off x="3721100" y="1324736"/>
            <a:ext cx="5278356" cy="1751667"/>
          </a:xfrm>
          <a:prstGeom prst="rect">
            <a:avLst/>
          </a:prstGeom>
        </p:spPr>
      </p:pic>
      <p:sp>
        <p:nvSpPr>
          <p:cNvPr id="8" name="TextBox 7">
            <a:extLst>
              <a:ext uri="{FF2B5EF4-FFF2-40B4-BE49-F238E27FC236}">
                <a16:creationId xmlns:a16="http://schemas.microsoft.com/office/drawing/2014/main" id="{11A6A7FD-1D57-A740-8F0E-894AA24F4B33}"/>
              </a:ext>
            </a:extLst>
          </p:cNvPr>
          <p:cNvSpPr txBox="1"/>
          <p:nvPr/>
        </p:nvSpPr>
        <p:spPr>
          <a:xfrm>
            <a:off x="3272422" y="5031865"/>
            <a:ext cx="6443078" cy="1569660"/>
          </a:xfrm>
          <a:prstGeom prst="rect">
            <a:avLst/>
          </a:prstGeom>
          <a:noFill/>
        </p:spPr>
        <p:txBody>
          <a:bodyPr wrap="square" rtlCol="0">
            <a:spAutoFit/>
          </a:bodyPr>
          <a:lstStyle/>
          <a:p>
            <a:pPr algn="ctr"/>
            <a:r>
              <a:rPr lang="en-US" sz="2400" b="1" dirty="0">
                <a:solidFill>
                  <a:schemeClr val="accent2"/>
                </a:solidFill>
              </a:rPr>
              <a:t>CONCLUSIONS</a:t>
            </a:r>
          </a:p>
          <a:p>
            <a:pPr algn="ctr"/>
            <a:r>
              <a:rPr lang="en-US" sz="2400" b="1" dirty="0">
                <a:solidFill>
                  <a:schemeClr val="accent2"/>
                </a:solidFill>
              </a:rPr>
              <a:t>Little impact on resistance</a:t>
            </a:r>
          </a:p>
          <a:p>
            <a:pPr algn="ctr"/>
            <a:r>
              <a:rPr lang="en-US" sz="2400" b="1" dirty="0">
                <a:solidFill>
                  <a:schemeClr val="accent2"/>
                </a:solidFill>
              </a:rPr>
              <a:t>Reduce rate of transmission instead</a:t>
            </a:r>
          </a:p>
          <a:p>
            <a:pPr algn="ctr"/>
            <a:r>
              <a:rPr lang="en-US" sz="2400" b="1" dirty="0">
                <a:solidFill>
                  <a:schemeClr val="accent2"/>
                </a:solidFill>
              </a:rPr>
              <a:t>Response depend on H </a:t>
            </a:r>
            <a:r>
              <a:rPr lang="en-US" sz="2400" b="1" dirty="0">
                <a:solidFill>
                  <a:schemeClr val="accent2"/>
                </a:solidFill>
                <a:sym typeface="Wingdings" pitchFamily="2" charset="2"/>
              </a:rPr>
              <a:t> A transmission too</a:t>
            </a:r>
            <a:endParaRPr lang="en-US" sz="2400" b="1" dirty="0">
              <a:solidFill>
                <a:schemeClr val="accent2"/>
              </a:solidFill>
            </a:endParaRPr>
          </a:p>
        </p:txBody>
      </p:sp>
    </p:spTree>
    <p:extLst>
      <p:ext uri="{BB962C8B-B14F-4D97-AF65-F5344CB8AC3E}">
        <p14:creationId xmlns:p14="http://schemas.microsoft.com/office/powerpoint/2010/main" val="1292008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FF86355-A506-A143-B964-A6EBC25992F4}"/>
              </a:ext>
            </a:extLst>
          </p:cNvPr>
          <p:cNvGrpSpPr/>
          <p:nvPr/>
        </p:nvGrpSpPr>
        <p:grpSpPr>
          <a:xfrm>
            <a:off x="0" y="-1773382"/>
            <a:ext cx="8811491" cy="8396166"/>
            <a:chOff x="4295213" y="-1324321"/>
            <a:chExt cx="7634636" cy="6858000"/>
          </a:xfrm>
        </p:grpSpPr>
        <p:grpSp>
          <p:nvGrpSpPr>
            <p:cNvPr id="4" name="Group 3">
              <a:extLst>
                <a:ext uri="{FF2B5EF4-FFF2-40B4-BE49-F238E27FC236}">
                  <a16:creationId xmlns:a16="http://schemas.microsoft.com/office/drawing/2014/main" id="{5B42F698-73A3-0140-A270-1C2EE6BCE1ED}"/>
                </a:ext>
              </a:extLst>
            </p:cNvPr>
            <p:cNvGrpSpPr/>
            <p:nvPr/>
          </p:nvGrpSpPr>
          <p:grpSpPr>
            <a:xfrm>
              <a:off x="4295213" y="-1324321"/>
              <a:ext cx="7634636" cy="6858000"/>
              <a:chOff x="3681064" y="-751115"/>
              <a:chExt cx="7634636" cy="6858000"/>
            </a:xfrm>
          </p:grpSpPr>
          <p:pic>
            <p:nvPicPr>
              <p:cNvPr id="7" name="Picture 2" descr="https://cdn.the-scientist.com/assets/articleNo/65235/iImg/29996/notebook-january-2019.png">
                <a:extLst>
                  <a:ext uri="{FF2B5EF4-FFF2-40B4-BE49-F238E27FC236}">
                    <a16:creationId xmlns:a16="http://schemas.microsoft.com/office/drawing/2014/main" id="{C68A0289-88FA-764D-94D3-832FC65D6FC4}"/>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81064" y="-751115"/>
                <a:ext cx="6719887"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7">
                <a:extLst>
                  <a:ext uri="{FF2B5EF4-FFF2-40B4-BE49-F238E27FC236}">
                    <a16:creationId xmlns:a16="http://schemas.microsoft.com/office/drawing/2014/main" id="{E5326FBD-1428-ED4E-8689-E8FA67B777DF}"/>
                  </a:ext>
                </a:extLst>
              </p:cNvPr>
              <p:cNvSpPr/>
              <p:nvPr/>
            </p:nvSpPr>
            <p:spPr>
              <a:xfrm>
                <a:off x="6270172" y="-751115"/>
                <a:ext cx="5045528" cy="6384472"/>
              </a:xfrm>
              <a:custGeom>
                <a:avLst/>
                <a:gdLst>
                  <a:gd name="connsiteX0" fmla="*/ 65314 w 5045528"/>
                  <a:gd name="connsiteY0" fmla="*/ 163286 h 6384472"/>
                  <a:gd name="connsiteX1" fmla="*/ 0 w 5045528"/>
                  <a:gd name="connsiteY1" fmla="*/ 1322615 h 6384472"/>
                  <a:gd name="connsiteX2" fmla="*/ 506185 w 5045528"/>
                  <a:gd name="connsiteY2" fmla="*/ 2155372 h 6384472"/>
                  <a:gd name="connsiteX3" fmla="*/ 996043 w 5045528"/>
                  <a:gd name="connsiteY3" fmla="*/ 2857500 h 6384472"/>
                  <a:gd name="connsiteX4" fmla="*/ 2090057 w 5045528"/>
                  <a:gd name="connsiteY4" fmla="*/ 3820886 h 6384472"/>
                  <a:gd name="connsiteX5" fmla="*/ 3004457 w 5045528"/>
                  <a:gd name="connsiteY5" fmla="*/ 3804557 h 6384472"/>
                  <a:gd name="connsiteX6" fmla="*/ 3118757 w 5045528"/>
                  <a:gd name="connsiteY6" fmla="*/ 5323115 h 6384472"/>
                  <a:gd name="connsiteX7" fmla="*/ 2302328 w 5045528"/>
                  <a:gd name="connsiteY7" fmla="*/ 5355772 h 6384472"/>
                  <a:gd name="connsiteX8" fmla="*/ 2041071 w 5045528"/>
                  <a:gd name="connsiteY8" fmla="*/ 5225143 h 6384472"/>
                  <a:gd name="connsiteX9" fmla="*/ 1861457 w 5045528"/>
                  <a:gd name="connsiteY9" fmla="*/ 5486400 h 6384472"/>
                  <a:gd name="connsiteX10" fmla="*/ 3102428 w 5045528"/>
                  <a:gd name="connsiteY10" fmla="*/ 6384472 h 6384472"/>
                  <a:gd name="connsiteX11" fmla="*/ 4212771 w 5045528"/>
                  <a:gd name="connsiteY11" fmla="*/ 6025243 h 6384472"/>
                  <a:gd name="connsiteX12" fmla="*/ 5045528 w 5045528"/>
                  <a:gd name="connsiteY12" fmla="*/ 1094015 h 6384472"/>
                  <a:gd name="connsiteX13" fmla="*/ 3363685 w 5045528"/>
                  <a:gd name="connsiteY13" fmla="*/ 0 h 6384472"/>
                  <a:gd name="connsiteX14" fmla="*/ 65314 w 5045528"/>
                  <a:gd name="connsiteY14" fmla="*/ 163286 h 638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45528" h="6384472">
                    <a:moveTo>
                      <a:pt x="65314" y="163286"/>
                    </a:moveTo>
                    <a:lnTo>
                      <a:pt x="0" y="1322615"/>
                    </a:lnTo>
                    <a:lnTo>
                      <a:pt x="506185" y="2155372"/>
                    </a:lnTo>
                    <a:lnTo>
                      <a:pt x="996043" y="2857500"/>
                    </a:lnTo>
                    <a:lnTo>
                      <a:pt x="2090057" y="3820886"/>
                    </a:lnTo>
                    <a:lnTo>
                      <a:pt x="3004457" y="3804557"/>
                    </a:lnTo>
                    <a:lnTo>
                      <a:pt x="3118757" y="5323115"/>
                    </a:lnTo>
                    <a:lnTo>
                      <a:pt x="2302328" y="5355772"/>
                    </a:lnTo>
                    <a:lnTo>
                      <a:pt x="2041071" y="5225143"/>
                    </a:lnTo>
                    <a:lnTo>
                      <a:pt x="1861457" y="5486400"/>
                    </a:lnTo>
                    <a:lnTo>
                      <a:pt x="3102428" y="6384472"/>
                    </a:lnTo>
                    <a:lnTo>
                      <a:pt x="4212771" y="6025243"/>
                    </a:lnTo>
                    <a:lnTo>
                      <a:pt x="5045528" y="1094015"/>
                    </a:lnTo>
                    <a:lnTo>
                      <a:pt x="3363685" y="0"/>
                    </a:lnTo>
                    <a:lnTo>
                      <a:pt x="65314" y="1632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Rectangle 4">
              <a:extLst>
                <a:ext uri="{FF2B5EF4-FFF2-40B4-BE49-F238E27FC236}">
                  <a16:creationId xmlns:a16="http://schemas.microsoft.com/office/drawing/2014/main" id="{82FD9105-138D-1F4F-B7C2-A0D1603CD017}"/>
                </a:ext>
              </a:extLst>
            </p:cNvPr>
            <p:cNvSpPr/>
            <p:nvPr/>
          </p:nvSpPr>
          <p:spPr>
            <a:xfrm>
              <a:off x="7655156" y="1195754"/>
              <a:ext cx="383525" cy="361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BF8EC2-B1F0-E641-94CE-F05342C78DF2}"/>
                </a:ext>
              </a:extLst>
            </p:cNvPr>
            <p:cNvSpPr/>
            <p:nvPr/>
          </p:nvSpPr>
          <p:spPr>
            <a:xfrm>
              <a:off x="9867468" y="4879280"/>
              <a:ext cx="383525" cy="361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06B668E-2AB1-1F49-85A7-A6F86267152C}"/>
              </a:ext>
            </a:extLst>
          </p:cNvPr>
          <p:cNvSpPr txBox="1"/>
          <p:nvPr/>
        </p:nvSpPr>
        <p:spPr>
          <a:xfrm>
            <a:off x="4099190" y="670375"/>
            <a:ext cx="7830007" cy="1754326"/>
          </a:xfrm>
          <a:prstGeom prst="rect">
            <a:avLst/>
          </a:prstGeom>
          <a:noFill/>
        </p:spPr>
        <p:txBody>
          <a:bodyPr wrap="square" rtlCol="0">
            <a:spAutoFit/>
          </a:bodyPr>
          <a:lstStyle/>
          <a:p>
            <a:pPr algn="ctr"/>
            <a:r>
              <a:rPr lang="en-US" sz="5400" b="1" dirty="0"/>
              <a:t>Cooperation in real-world microbial communities</a:t>
            </a:r>
          </a:p>
        </p:txBody>
      </p:sp>
    </p:spTree>
    <p:extLst>
      <p:ext uri="{BB962C8B-B14F-4D97-AF65-F5344CB8AC3E}">
        <p14:creationId xmlns:p14="http://schemas.microsoft.com/office/powerpoint/2010/main" val="210455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EA6E6E-AEC6-DF40-AFA2-20E99A2DEB98}"/>
              </a:ext>
            </a:extLst>
          </p:cNvPr>
          <p:cNvSpPr txBox="1"/>
          <p:nvPr/>
        </p:nvSpPr>
        <p:spPr>
          <a:xfrm>
            <a:off x="2576094" y="266340"/>
            <a:ext cx="8003005" cy="954107"/>
          </a:xfrm>
          <a:prstGeom prst="rect">
            <a:avLst/>
          </a:prstGeom>
          <a:noFill/>
        </p:spPr>
        <p:txBody>
          <a:bodyPr wrap="square" rtlCol="0">
            <a:spAutoFit/>
          </a:bodyPr>
          <a:lstStyle/>
          <a:p>
            <a:pPr algn="ctr"/>
            <a:r>
              <a:rPr lang="en-US" sz="2800" b="1" dirty="0"/>
              <a:t>Is Animals – Human transmission a parameter we can improve much?</a:t>
            </a:r>
          </a:p>
        </p:txBody>
      </p:sp>
      <p:pic>
        <p:nvPicPr>
          <p:cNvPr id="6" name="Picture 5">
            <a:extLst>
              <a:ext uri="{FF2B5EF4-FFF2-40B4-BE49-F238E27FC236}">
                <a16:creationId xmlns:a16="http://schemas.microsoft.com/office/drawing/2014/main" id="{4FEF317A-CBCA-BE42-9B8C-0DDD2C45EB43}"/>
              </a:ext>
            </a:extLst>
          </p:cNvPr>
          <p:cNvPicPr>
            <a:picLocks noChangeAspect="1"/>
          </p:cNvPicPr>
          <p:nvPr/>
        </p:nvPicPr>
        <p:blipFill>
          <a:blip r:embed="rId2"/>
          <a:stretch>
            <a:fillRect/>
          </a:stretch>
        </p:blipFill>
        <p:spPr>
          <a:xfrm>
            <a:off x="2079256" y="1459711"/>
            <a:ext cx="7610844" cy="5347489"/>
          </a:xfrm>
          <a:prstGeom prst="rect">
            <a:avLst/>
          </a:prstGeom>
        </p:spPr>
      </p:pic>
      <p:pic>
        <p:nvPicPr>
          <p:cNvPr id="3" name="Picture 2">
            <a:extLst>
              <a:ext uri="{FF2B5EF4-FFF2-40B4-BE49-F238E27FC236}">
                <a16:creationId xmlns:a16="http://schemas.microsoft.com/office/drawing/2014/main" id="{65BCCF44-D2E3-9B42-872B-A2C730238E89}"/>
              </a:ext>
            </a:extLst>
          </p:cNvPr>
          <p:cNvPicPr>
            <a:picLocks noChangeAspect="1"/>
          </p:cNvPicPr>
          <p:nvPr/>
        </p:nvPicPr>
        <p:blipFill rotWithShape="1">
          <a:blip r:embed="rId3"/>
          <a:srcRect b="50255"/>
          <a:stretch/>
        </p:blipFill>
        <p:spPr>
          <a:xfrm>
            <a:off x="7220165" y="1737531"/>
            <a:ext cx="4288633" cy="1513670"/>
          </a:xfrm>
          <a:prstGeom prst="rect">
            <a:avLst/>
          </a:prstGeom>
        </p:spPr>
      </p:pic>
    </p:spTree>
    <p:extLst>
      <p:ext uri="{BB962C8B-B14F-4D97-AF65-F5344CB8AC3E}">
        <p14:creationId xmlns:p14="http://schemas.microsoft.com/office/powerpoint/2010/main" val="450491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6883FA-5079-9349-8FA0-7D2FBA511A39}"/>
              </a:ext>
            </a:extLst>
          </p:cNvPr>
          <p:cNvSpPr txBox="1"/>
          <p:nvPr/>
        </p:nvSpPr>
        <p:spPr>
          <a:xfrm>
            <a:off x="2095500" y="367940"/>
            <a:ext cx="8585199" cy="954107"/>
          </a:xfrm>
          <a:prstGeom prst="rect">
            <a:avLst/>
          </a:prstGeom>
          <a:noFill/>
        </p:spPr>
        <p:txBody>
          <a:bodyPr wrap="square" rtlCol="0">
            <a:spAutoFit/>
          </a:bodyPr>
          <a:lstStyle/>
          <a:p>
            <a:pPr algn="ctr"/>
            <a:r>
              <a:rPr lang="en-US" sz="2800" b="1" dirty="0"/>
              <a:t>Reduced usage of AB in animals could even be detrimental for public health in certain scenario</a:t>
            </a:r>
          </a:p>
        </p:txBody>
      </p:sp>
    </p:spTree>
    <p:extLst>
      <p:ext uri="{BB962C8B-B14F-4D97-AF65-F5344CB8AC3E}">
        <p14:creationId xmlns:p14="http://schemas.microsoft.com/office/powerpoint/2010/main" val="4162470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1819C53B-6CCA-6747-9605-944946106CBD}"/>
              </a:ext>
            </a:extLst>
          </p:cNvPr>
          <p:cNvGrpSpPr/>
          <p:nvPr/>
        </p:nvGrpSpPr>
        <p:grpSpPr>
          <a:xfrm>
            <a:off x="733817" y="1635084"/>
            <a:ext cx="4555910" cy="2200431"/>
            <a:chOff x="641446" y="2958423"/>
            <a:chExt cx="4555910" cy="2200431"/>
          </a:xfrm>
        </p:grpSpPr>
        <p:sp>
          <p:nvSpPr>
            <p:cNvPr id="50" name="Rectangle 49">
              <a:extLst>
                <a:ext uri="{FF2B5EF4-FFF2-40B4-BE49-F238E27FC236}">
                  <a16:creationId xmlns:a16="http://schemas.microsoft.com/office/drawing/2014/main" id="{518785A4-B9C3-DD4D-88FF-3CDBB44E60BD}"/>
                </a:ext>
              </a:extLst>
            </p:cNvPr>
            <p:cNvSpPr/>
            <p:nvPr/>
          </p:nvSpPr>
          <p:spPr>
            <a:xfrm>
              <a:off x="641446" y="3903260"/>
              <a:ext cx="1939121" cy="125559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404477E-5BA6-BC48-892B-995A1DBBCC60}"/>
                </a:ext>
              </a:extLst>
            </p:cNvPr>
            <p:cNvSpPr/>
            <p:nvPr/>
          </p:nvSpPr>
          <p:spPr>
            <a:xfrm>
              <a:off x="3192439" y="3903260"/>
              <a:ext cx="1939121" cy="125559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 descr="Résultat de recherche d'images pour &quot;human icon&quot;">
              <a:extLst>
                <a:ext uri="{FF2B5EF4-FFF2-40B4-BE49-F238E27FC236}">
                  <a16:creationId xmlns:a16="http://schemas.microsoft.com/office/drawing/2014/main" id="{CA63AB02-950E-1B4E-A414-7604A13F3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903" y="3916907"/>
              <a:ext cx="1228299" cy="12282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BAEFCCB-0422-C64D-9650-4831C60822D1}"/>
                    </a:ext>
                  </a:extLst>
                </p:cNvPr>
                <p:cNvSpPr txBox="1"/>
                <p:nvPr/>
              </p:nvSpPr>
              <p:spPr>
                <a:xfrm>
                  <a:off x="765415" y="3541120"/>
                  <a:ext cx="1815152" cy="65851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𝑅</m:t>
                            </m:r>
                          </m:e>
                          <m:sub>
                            <m:r>
                              <a:rPr lang="en-GB" i="1">
                                <a:solidFill>
                                  <a:srgbClr val="C00000"/>
                                </a:solidFill>
                                <a:latin typeface="Cambria Math" panose="02040503050406030204" pitchFamily="18" charset="0"/>
                              </a:rPr>
                              <m:t>0,</m:t>
                            </m:r>
                            <m:r>
                              <a:rPr lang="en-GB" i="1">
                                <a:solidFill>
                                  <a:srgbClr val="C00000"/>
                                </a:solidFill>
                                <a:latin typeface="Cambria Math" panose="02040503050406030204" pitchFamily="18" charset="0"/>
                              </a:rPr>
                              <m:t>𝑅</m:t>
                            </m:r>
                          </m:sub>
                        </m:sSub>
                        <m:r>
                          <a:rPr lang="en-GB" b="0" i="0" smtClean="0">
                            <a:solidFill>
                              <a:schemeClr val="tx1"/>
                            </a:solidFill>
                            <a:latin typeface="Cambria Math" panose="02040503050406030204" pitchFamily="18" charset="0"/>
                          </a:rPr>
                          <m:t>&gt;</m:t>
                        </m:r>
                        <m:r>
                          <a:rPr lang="en-GB">
                            <a:solidFill>
                              <a:schemeClr val="accent5"/>
                            </a:solidFill>
                            <a:latin typeface="Cambria Math" panose="02040503050406030204" pitchFamily="18" charset="0"/>
                          </a:rPr>
                          <m:t> </m:t>
                        </m:r>
                        <m:sSub>
                          <m:sSubPr>
                            <m:ctrlPr>
                              <a:rPr lang="en-US" i="1">
                                <a:solidFill>
                                  <a:schemeClr val="accent5"/>
                                </a:solidFill>
                                <a:latin typeface="Cambria Math" panose="02040503050406030204" pitchFamily="18" charset="0"/>
                              </a:rPr>
                            </m:ctrlPr>
                          </m:sSubPr>
                          <m:e>
                            <m:r>
                              <a:rPr lang="en-GB" i="1">
                                <a:solidFill>
                                  <a:schemeClr val="accent5"/>
                                </a:solidFill>
                                <a:latin typeface="Cambria Math" panose="02040503050406030204" pitchFamily="18" charset="0"/>
                              </a:rPr>
                              <m:t>𝑅</m:t>
                            </m:r>
                          </m:e>
                          <m:sub>
                            <m:r>
                              <a:rPr lang="en-GB" i="1">
                                <a:solidFill>
                                  <a:schemeClr val="accent5"/>
                                </a:solidFill>
                                <a:latin typeface="Cambria Math" panose="02040503050406030204" pitchFamily="18" charset="0"/>
                              </a:rPr>
                              <m:t>0,</m:t>
                            </m:r>
                            <m:r>
                              <a:rPr lang="en-GB" i="1">
                                <a:solidFill>
                                  <a:schemeClr val="accent5"/>
                                </a:solidFill>
                                <a:latin typeface="Cambria Math" panose="02040503050406030204" pitchFamily="18" charset="0"/>
                              </a:rPr>
                              <m:t>𝑆</m:t>
                            </m:r>
                          </m:sub>
                        </m:sSub>
                      </m:oMath>
                    </m:oMathPara>
                  </a14:m>
                  <a:endParaRPr lang="en-US" dirty="0"/>
                </a:p>
                <a:p>
                  <a:pPr algn="ctr"/>
                  <a:endParaRPr lang="en-US" dirty="0"/>
                </a:p>
              </p:txBody>
            </p:sp>
          </mc:Choice>
          <mc:Fallback xmlns="">
            <p:sp>
              <p:nvSpPr>
                <p:cNvPr id="11" name="TextBox 10">
                  <a:extLst>
                    <a:ext uri="{FF2B5EF4-FFF2-40B4-BE49-F238E27FC236}">
                      <a16:creationId xmlns:a16="http://schemas.microsoft.com/office/drawing/2014/main" id="{3D343213-A585-7345-91EB-0498DC3EAC2A}"/>
                    </a:ext>
                  </a:extLst>
                </p:cNvPr>
                <p:cNvSpPr txBox="1">
                  <a:spLocks noRot="1" noChangeAspect="1" noMove="1" noResize="1" noEditPoints="1" noAdjustHandles="1" noChangeArrowheads="1" noChangeShapeType="1" noTextEdit="1"/>
                </p:cNvSpPr>
                <p:nvPr/>
              </p:nvSpPr>
              <p:spPr>
                <a:xfrm>
                  <a:off x="765415" y="3541120"/>
                  <a:ext cx="1815152" cy="65851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177E222-B93C-594B-B29F-C829E4982033}"/>
                    </a:ext>
                  </a:extLst>
                </p:cNvPr>
                <p:cNvSpPr txBox="1"/>
                <p:nvPr/>
              </p:nvSpPr>
              <p:spPr>
                <a:xfrm>
                  <a:off x="3382204" y="3524495"/>
                  <a:ext cx="1815152" cy="65851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𝑅</m:t>
                            </m:r>
                          </m:e>
                          <m:sub>
                            <m:r>
                              <a:rPr lang="en-GB" i="1">
                                <a:solidFill>
                                  <a:srgbClr val="C00000"/>
                                </a:solidFill>
                                <a:latin typeface="Cambria Math" panose="02040503050406030204" pitchFamily="18" charset="0"/>
                              </a:rPr>
                              <m:t>0,</m:t>
                            </m:r>
                            <m:r>
                              <a:rPr lang="en-GB" i="1">
                                <a:solidFill>
                                  <a:srgbClr val="C00000"/>
                                </a:solidFill>
                                <a:latin typeface="Cambria Math" panose="02040503050406030204" pitchFamily="18" charset="0"/>
                              </a:rPr>
                              <m:t>𝑅</m:t>
                            </m:r>
                          </m:sub>
                        </m:sSub>
                        <m:r>
                          <a:rPr lang="en-GB" b="0" i="0" smtClean="0">
                            <a:solidFill>
                              <a:schemeClr val="tx1"/>
                            </a:solidFill>
                            <a:latin typeface="Cambria Math" panose="02040503050406030204" pitchFamily="18" charset="0"/>
                          </a:rPr>
                          <m:t>&lt;</m:t>
                        </m:r>
                        <m:r>
                          <a:rPr lang="en-GB">
                            <a:solidFill>
                              <a:schemeClr val="accent5"/>
                            </a:solidFill>
                            <a:latin typeface="Cambria Math" panose="02040503050406030204" pitchFamily="18" charset="0"/>
                          </a:rPr>
                          <m:t> </m:t>
                        </m:r>
                        <m:sSub>
                          <m:sSubPr>
                            <m:ctrlPr>
                              <a:rPr lang="en-US" i="1">
                                <a:solidFill>
                                  <a:schemeClr val="accent5"/>
                                </a:solidFill>
                                <a:latin typeface="Cambria Math" panose="02040503050406030204" pitchFamily="18" charset="0"/>
                              </a:rPr>
                            </m:ctrlPr>
                          </m:sSubPr>
                          <m:e>
                            <m:r>
                              <a:rPr lang="en-GB" i="1">
                                <a:solidFill>
                                  <a:schemeClr val="accent5"/>
                                </a:solidFill>
                                <a:latin typeface="Cambria Math" panose="02040503050406030204" pitchFamily="18" charset="0"/>
                              </a:rPr>
                              <m:t>𝑅</m:t>
                            </m:r>
                          </m:e>
                          <m:sub>
                            <m:r>
                              <a:rPr lang="en-GB" i="1">
                                <a:solidFill>
                                  <a:schemeClr val="accent5"/>
                                </a:solidFill>
                                <a:latin typeface="Cambria Math" panose="02040503050406030204" pitchFamily="18" charset="0"/>
                              </a:rPr>
                              <m:t>0,</m:t>
                            </m:r>
                            <m:r>
                              <a:rPr lang="en-GB" i="1">
                                <a:solidFill>
                                  <a:schemeClr val="accent5"/>
                                </a:solidFill>
                                <a:latin typeface="Cambria Math" panose="02040503050406030204" pitchFamily="18" charset="0"/>
                              </a:rPr>
                              <m:t>𝑆</m:t>
                            </m:r>
                          </m:sub>
                        </m:sSub>
                      </m:oMath>
                    </m:oMathPara>
                  </a14:m>
                  <a:endParaRPr lang="en-US" dirty="0"/>
                </a:p>
                <a:p>
                  <a:pPr algn="ctr"/>
                  <a:endParaRPr lang="en-US" dirty="0"/>
                </a:p>
              </p:txBody>
            </p:sp>
          </mc:Choice>
          <mc:Fallback xmlns="">
            <p:sp>
              <p:nvSpPr>
                <p:cNvPr id="14" name="TextBox 13">
                  <a:extLst>
                    <a:ext uri="{FF2B5EF4-FFF2-40B4-BE49-F238E27FC236}">
                      <a16:creationId xmlns:a16="http://schemas.microsoft.com/office/drawing/2014/main" id="{A965D008-24D2-144F-849E-5B5E505B7534}"/>
                    </a:ext>
                  </a:extLst>
                </p:cNvPr>
                <p:cNvSpPr txBox="1">
                  <a:spLocks noRot="1" noChangeAspect="1" noMove="1" noResize="1" noEditPoints="1" noAdjustHandles="1" noChangeArrowheads="1" noChangeShapeType="1" noTextEdit="1"/>
                </p:cNvSpPr>
                <p:nvPr/>
              </p:nvSpPr>
              <p:spPr>
                <a:xfrm>
                  <a:off x="3382204" y="3524495"/>
                  <a:ext cx="1815152" cy="658514"/>
                </a:xfrm>
                <a:prstGeom prst="rect">
                  <a:avLst/>
                </a:prstGeom>
                <a:blipFill>
                  <a:blip r:embed="rId7"/>
                  <a:stretch>
                    <a:fillRect/>
                  </a:stretch>
                </a:blipFill>
              </p:spPr>
              <p:txBody>
                <a:bodyPr/>
                <a:lstStyle/>
                <a:p>
                  <a:r>
                    <a:rPr lang="en-US">
                      <a:noFill/>
                    </a:rPr>
                    <a:t> </a:t>
                  </a:r>
                </a:p>
              </p:txBody>
            </p:sp>
          </mc:Fallback>
        </mc:AlternateContent>
        <p:grpSp>
          <p:nvGrpSpPr>
            <p:cNvPr id="55" name="Group 54">
              <a:extLst>
                <a:ext uri="{FF2B5EF4-FFF2-40B4-BE49-F238E27FC236}">
                  <a16:creationId xmlns:a16="http://schemas.microsoft.com/office/drawing/2014/main" id="{70A4FE72-B68C-9C46-9B9E-A42FD4AD1C04}"/>
                </a:ext>
              </a:extLst>
            </p:cNvPr>
            <p:cNvGrpSpPr/>
            <p:nvPr/>
          </p:nvGrpSpPr>
          <p:grpSpPr>
            <a:xfrm>
              <a:off x="3251556" y="4125840"/>
              <a:ext cx="1856613" cy="960682"/>
              <a:chOff x="3251556" y="4125840"/>
              <a:chExt cx="1856613" cy="960682"/>
            </a:xfrm>
          </p:grpSpPr>
          <p:pic>
            <p:nvPicPr>
              <p:cNvPr id="63" name="Picture 10" descr="Résultat de recherche d'images pour &quot;bacteria icon&quot;">
                <a:extLst>
                  <a:ext uri="{FF2B5EF4-FFF2-40B4-BE49-F238E27FC236}">
                    <a16:creationId xmlns:a16="http://schemas.microsoft.com/office/drawing/2014/main" id="{56B9045C-864C-CE4B-BDE2-C56728B2E78E}"/>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5171547">
                <a:off x="3251556" y="4498716"/>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0" descr="Résultat de recherche d'images pour &quot;bacteria icon&quot;">
                <a:extLst>
                  <a:ext uri="{FF2B5EF4-FFF2-40B4-BE49-F238E27FC236}">
                    <a16:creationId xmlns:a16="http://schemas.microsoft.com/office/drawing/2014/main" id="{A05834CB-1257-D14C-A89B-B95E37482E5C}"/>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11588993">
                <a:off x="3813550" y="4125840"/>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0" descr="Résultat de recherche d'images pour &quot;bacteria icon&quot;">
                <a:extLst>
                  <a:ext uri="{FF2B5EF4-FFF2-40B4-BE49-F238E27FC236}">
                    <a16:creationId xmlns:a16="http://schemas.microsoft.com/office/drawing/2014/main" id="{62BCFBEC-8BB7-3E4B-9F72-92FA955B3F4E}"/>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20962948">
                <a:off x="4520363" y="4343991"/>
                <a:ext cx="587806" cy="587806"/>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8" descr="Résultat de recherche d'images pour &quot;antibiotic icon&quot;">
              <a:extLst>
                <a:ext uri="{FF2B5EF4-FFF2-40B4-BE49-F238E27FC236}">
                  <a16:creationId xmlns:a16="http://schemas.microsoft.com/office/drawing/2014/main" id="{FBB18E89-0B78-124B-B29F-74ACFFAB35D0}"/>
                </a:ext>
              </a:extLst>
            </p:cNvPr>
            <p:cNvPicPr>
              <a:picLocks noChangeAspect="1" noChangeArrowheads="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04881" y="2958423"/>
              <a:ext cx="612249" cy="61224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Résultat de recherche d'images pour &quot;animal icon&quot;">
              <a:extLst>
                <a:ext uri="{FF2B5EF4-FFF2-40B4-BE49-F238E27FC236}">
                  <a16:creationId xmlns:a16="http://schemas.microsoft.com/office/drawing/2014/main" id="{6D5AECE9-256F-C04B-A46C-E999225E3CC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5664" b="8538"/>
            <a:stretch/>
          </p:blipFill>
          <p:spPr bwMode="auto">
            <a:xfrm>
              <a:off x="902766" y="3931295"/>
              <a:ext cx="1385218" cy="118848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Résultat de recherche d'images pour &quot;antibiotic icon&quot;">
              <a:extLst>
                <a:ext uri="{FF2B5EF4-FFF2-40B4-BE49-F238E27FC236}">
                  <a16:creationId xmlns:a16="http://schemas.microsoft.com/office/drawing/2014/main" id="{876FDBA0-6E8D-C34D-B198-8DA057A721E3}"/>
                </a:ext>
              </a:extLst>
            </p:cNvPr>
            <p:cNvPicPr>
              <a:picLocks noChangeAspect="1" noChangeArrowheads="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39149" y="3178072"/>
              <a:ext cx="250631" cy="25063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Résultat de recherche d'images pour &quot;bacteria icon&quot;">
              <a:extLst>
                <a:ext uri="{FF2B5EF4-FFF2-40B4-BE49-F238E27FC236}">
                  <a16:creationId xmlns:a16="http://schemas.microsoft.com/office/drawing/2014/main" id="{08841183-E1CF-5044-BB69-9B53D3EC5893}"/>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5171547">
              <a:off x="722074" y="4415868"/>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Résultat de recherche d'images pour &quot;bacteria icon&quot;">
              <a:extLst>
                <a:ext uri="{FF2B5EF4-FFF2-40B4-BE49-F238E27FC236}">
                  <a16:creationId xmlns:a16="http://schemas.microsoft.com/office/drawing/2014/main" id="{954E5020-F62C-5847-8491-0F8A9818ECB5}"/>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11588993">
              <a:off x="1284068" y="4042992"/>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descr="Résultat de recherche d'images pour &quot;bacteria icon&quot;">
              <a:extLst>
                <a:ext uri="{FF2B5EF4-FFF2-40B4-BE49-F238E27FC236}">
                  <a16:creationId xmlns:a16="http://schemas.microsoft.com/office/drawing/2014/main" id="{311A1179-B74A-4F45-B5B5-6754B6D04616}"/>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20962948">
              <a:off x="1990881" y="4261143"/>
              <a:ext cx="587806" cy="587806"/>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id="{ED211360-F3CF-0747-8BDE-06A9DDC605AC}"/>
              </a:ext>
            </a:extLst>
          </p:cNvPr>
          <p:cNvSpPr txBox="1"/>
          <p:nvPr/>
        </p:nvSpPr>
        <p:spPr>
          <a:xfrm>
            <a:off x="2095500" y="367940"/>
            <a:ext cx="8585199" cy="954107"/>
          </a:xfrm>
          <a:prstGeom prst="rect">
            <a:avLst/>
          </a:prstGeom>
          <a:noFill/>
        </p:spPr>
        <p:txBody>
          <a:bodyPr wrap="square" rtlCol="0">
            <a:spAutoFit/>
          </a:bodyPr>
          <a:lstStyle/>
          <a:p>
            <a:pPr algn="ctr"/>
            <a:r>
              <a:rPr lang="en-US" sz="2800" b="1" dirty="0"/>
              <a:t>Reduced usage of AB in animals could even be detrimental for public health in certain scenario</a:t>
            </a:r>
          </a:p>
        </p:txBody>
      </p:sp>
    </p:spTree>
    <p:extLst>
      <p:ext uri="{BB962C8B-B14F-4D97-AF65-F5344CB8AC3E}">
        <p14:creationId xmlns:p14="http://schemas.microsoft.com/office/powerpoint/2010/main" val="993005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1819C53B-6CCA-6747-9605-944946106CBD}"/>
              </a:ext>
            </a:extLst>
          </p:cNvPr>
          <p:cNvGrpSpPr/>
          <p:nvPr/>
        </p:nvGrpSpPr>
        <p:grpSpPr>
          <a:xfrm>
            <a:off x="733817" y="1635084"/>
            <a:ext cx="4555910" cy="2200431"/>
            <a:chOff x="641446" y="2958423"/>
            <a:chExt cx="4555910" cy="2200431"/>
          </a:xfrm>
        </p:grpSpPr>
        <p:sp>
          <p:nvSpPr>
            <p:cNvPr id="50" name="Rectangle 49">
              <a:extLst>
                <a:ext uri="{FF2B5EF4-FFF2-40B4-BE49-F238E27FC236}">
                  <a16:creationId xmlns:a16="http://schemas.microsoft.com/office/drawing/2014/main" id="{518785A4-B9C3-DD4D-88FF-3CDBB44E60BD}"/>
                </a:ext>
              </a:extLst>
            </p:cNvPr>
            <p:cNvSpPr/>
            <p:nvPr/>
          </p:nvSpPr>
          <p:spPr>
            <a:xfrm>
              <a:off x="641446" y="3903260"/>
              <a:ext cx="1939121" cy="125559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404477E-5BA6-BC48-892B-995A1DBBCC60}"/>
                </a:ext>
              </a:extLst>
            </p:cNvPr>
            <p:cNvSpPr/>
            <p:nvPr/>
          </p:nvSpPr>
          <p:spPr>
            <a:xfrm>
              <a:off x="3192439" y="3903260"/>
              <a:ext cx="1939121" cy="125559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 descr="Résultat de recherche d'images pour &quot;human icon&quot;">
              <a:extLst>
                <a:ext uri="{FF2B5EF4-FFF2-40B4-BE49-F238E27FC236}">
                  <a16:creationId xmlns:a16="http://schemas.microsoft.com/office/drawing/2014/main" id="{CA63AB02-950E-1B4E-A414-7604A13F3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903" y="3916907"/>
              <a:ext cx="1228299" cy="12282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BAEFCCB-0422-C64D-9650-4831C60822D1}"/>
                    </a:ext>
                  </a:extLst>
                </p:cNvPr>
                <p:cNvSpPr txBox="1"/>
                <p:nvPr/>
              </p:nvSpPr>
              <p:spPr>
                <a:xfrm>
                  <a:off x="765415" y="3541120"/>
                  <a:ext cx="1815152" cy="65851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𝑅</m:t>
                            </m:r>
                          </m:e>
                          <m:sub>
                            <m:r>
                              <a:rPr lang="en-GB" i="1">
                                <a:solidFill>
                                  <a:srgbClr val="C00000"/>
                                </a:solidFill>
                                <a:latin typeface="Cambria Math" panose="02040503050406030204" pitchFamily="18" charset="0"/>
                              </a:rPr>
                              <m:t>0,</m:t>
                            </m:r>
                            <m:r>
                              <a:rPr lang="en-GB" i="1">
                                <a:solidFill>
                                  <a:srgbClr val="C00000"/>
                                </a:solidFill>
                                <a:latin typeface="Cambria Math" panose="02040503050406030204" pitchFamily="18" charset="0"/>
                              </a:rPr>
                              <m:t>𝑅</m:t>
                            </m:r>
                          </m:sub>
                        </m:sSub>
                        <m:r>
                          <a:rPr lang="en-GB" b="0" i="0" smtClean="0">
                            <a:solidFill>
                              <a:schemeClr val="tx1"/>
                            </a:solidFill>
                            <a:latin typeface="Cambria Math" panose="02040503050406030204" pitchFamily="18" charset="0"/>
                          </a:rPr>
                          <m:t>&gt;</m:t>
                        </m:r>
                        <m:r>
                          <a:rPr lang="en-GB">
                            <a:solidFill>
                              <a:schemeClr val="accent5"/>
                            </a:solidFill>
                            <a:latin typeface="Cambria Math" panose="02040503050406030204" pitchFamily="18" charset="0"/>
                          </a:rPr>
                          <m:t> </m:t>
                        </m:r>
                        <m:sSub>
                          <m:sSubPr>
                            <m:ctrlPr>
                              <a:rPr lang="en-US" i="1">
                                <a:solidFill>
                                  <a:schemeClr val="accent5"/>
                                </a:solidFill>
                                <a:latin typeface="Cambria Math" panose="02040503050406030204" pitchFamily="18" charset="0"/>
                              </a:rPr>
                            </m:ctrlPr>
                          </m:sSubPr>
                          <m:e>
                            <m:r>
                              <a:rPr lang="en-GB" i="1">
                                <a:solidFill>
                                  <a:schemeClr val="accent5"/>
                                </a:solidFill>
                                <a:latin typeface="Cambria Math" panose="02040503050406030204" pitchFamily="18" charset="0"/>
                              </a:rPr>
                              <m:t>𝑅</m:t>
                            </m:r>
                          </m:e>
                          <m:sub>
                            <m:r>
                              <a:rPr lang="en-GB" i="1">
                                <a:solidFill>
                                  <a:schemeClr val="accent5"/>
                                </a:solidFill>
                                <a:latin typeface="Cambria Math" panose="02040503050406030204" pitchFamily="18" charset="0"/>
                              </a:rPr>
                              <m:t>0,</m:t>
                            </m:r>
                            <m:r>
                              <a:rPr lang="en-GB" i="1">
                                <a:solidFill>
                                  <a:schemeClr val="accent5"/>
                                </a:solidFill>
                                <a:latin typeface="Cambria Math" panose="02040503050406030204" pitchFamily="18" charset="0"/>
                              </a:rPr>
                              <m:t>𝑆</m:t>
                            </m:r>
                          </m:sub>
                        </m:sSub>
                      </m:oMath>
                    </m:oMathPara>
                  </a14:m>
                  <a:endParaRPr lang="en-US" dirty="0"/>
                </a:p>
                <a:p>
                  <a:pPr algn="ctr"/>
                  <a:endParaRPr lang="en-US" dirty="0"/>
                </a:p>
              </p:txBody>
            </p:sp>
          </mc:Choice>
          <mc:Fallback xmlns="">
            <p:sp>
              <p:nvSpPr>
                <p:cNvPr id="11" name="TextBox 10">
                  <a:extLst>
                    <a:ext uri="{FF2B5EF4-FFF2-40B4-BE49-F238E27FC236}">
                      <a16:creationId xmlns:a16="http://schemas.microsoft.com/office/drawing/2014/main" id="{3D343213-A585-7345-91EB-0498DC3EAC2A}"/>
                    </a:ext>
                  </a:extLst>
                </p:cNvPr>
                <p:cNvSpPr txBox="1">
                  <a:spLocks noRot="1" noChangeAspect="1" noMove="1" noResize="1" noEditPoints="1" noAdjustHandles="1" noChangeArrowheads="1" noChangeShapeType="1" noTextEdit="1"/>
                </p:cNvSpPr>
                <p:nvPr/>
              </p:nvSpPr>
              <p:spPr>
                <a:xfrm>
                  <a:off x="765415" y="3541120"/>
                  <a:ext cx="1815152" cy="65851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177E222-B93C-594B-B29F-C829E4982033}"/>
                    </a:ext>
                  </a:extLst>
                </p:cNvPr>
                <p:cNvSpPr txBox="1"/>
                <p:nvPr/>
              </p:nvSpPr>
              <p:spPr>
                <a:xfrm>
                  <a:off x="3382204" y="3524495"/>
                  <a:ext cx="1815152" cy="65851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𝑅</m:t>
                            </m:r>
                          </m:e>
                          <m:sub>
                            <m:r>
                              <a:rPr lang="en-GB" i="1">
                                <a:solidFill>
                                  <a:srgbClr val="C00000"/>
                                </a:solidFill>
                                <a:latin typeface="Cambria Math" panose="02040503050406030204" pitchFamily="18" charset="0"/>
                              </a:rPr>
                              <m:t>0,</m:t>
                            </m:r>
                            <m:r>
                              <a:rPr lang="en-GB" i="1">
                                <a:solidFill>
                                  <a:srgbClr val="C00000"/>
                                </a:solidFill>
                                <a:latin typeface="Cambria Math" panose="02040503050406030204" pitchFamily="18" charset="0"/>
                              </a:rPr>
                              <m:t>𝑅</m:t>
                            </m:r>
                          </m:sub>
                        </m:sSub>
                        <m:r>
                          <a:rPr lang="en-GB" b="0" i="0" smtClean="0">
                            <a:solidFill>
                              <a:schemeClr val="tx1"/>
                            </a:solidFill>
                            <a:latin typeface="Cambria Math" panose="02040503050406030204" pitchFamily="18" charset="0"/>
                          </a:rPr>
                          <m:t>&lt;</m:t>
                        </m:r>
                        <m:r>
                          <a:rPr lang="en-GB">
                            <a:solidFill>
                              <a:schemeClr val="accent5"/>
                            </a:solidFill>
                            <a:latin typeface="Cambria Math" panose="02040503050406030204" pitchFamily="18" charset="0"/>
                          </a:rPr>
                          <m:t> </m:t>
                        </m:r>
                        <m:sSub>
                          <m:sSubPr>
                            <m:ctrlPr>
                              <a:rPr lang="en-US" i="1">
                                <a:solidFill>
                                  <a:schemeClr val="accent5"/>
                                </a:solidFill>
                                <a:latin typeface="Cambria Math" panose="02040503050406030204" pitchFamily="18" charset="0"/>
                              </a:rPr>
                            </m:ctrlPr>
                          </m:sSubPr>
                          <m:e>
                            <m:r>
                              <a:rPr lang="en-GB" i="1">
                                <a:solidFill>
                                  <a:schemeClr val="accent5"/>
                                </a:solidFill>
                                <a:latin typeface="Cambria Math" panose="02040503050406030204" pitchFamily="18" charset="0"/>
                              </a:rPr>
                              <m:t>𝑅</m:t>
                            </m:r>
                          </m:e>
                          <m:sub>
                            <m:r>
                              <a:rPr lang="en-GB" i="1">
                                <a:solidFill>
                                  <a:schemeClr val="accent5"/>
                                </a:solidFill>
                                <a:latin typeface="Cambria Math" panose="02040503050406030204" pitchFamily="18" charset="0"/>
                              </a:rPr>
                              <m:t>0,</m:t>
                            </m:r>
                            <m:r>
                              <a:rPr lang="en-GB" i="1">
                                <a:solidFill>
                                  <a:schemeClr val="accent5"/>
                                </a:solidFill>
                                <a:latin typeface="Cambria Math" panose="02040503050406030204" pitchFamily="18" charset="0"/>
                              </a:rPr>
                              <m:t>𝑆</m:t>
                            </m:r>
                          </m:sub>
                        </m:sSub>
                      </m:oMath>
                    </m:oMathPara>
                  </a14:m>
                  <a:endParaRPr lang="en-US" dirty="0"/>
                </a:p>
                <a:p>
                  <a:pPr algn="ctr"/>
                  <a:endParaRPr lang="en-US" dirty="0"/>
                </a:p>
              </p:txBody>
            </p:sp>
          </mc:Choice>
          <mc:Fallback xmlns="">
            <p:sp>
              <p:nvSpPr>
                <p:cNvPr id="14" name="TextBox 13">
                  <a:extLst>
                    <a:ext uri="{FF2B5EF4-FFF2-40B4-BE49-F238E27FC236}">
                      <a16:creationId xmlns:a16="http://schemas.microsoft.com/office/drawing/2014/main" id="{A965D008-24D2-144F-849E-5B5E505B7534}"/>
                    </a:ext>
                  </a:extLst>
                </p:cNvPr>
                <p:cNvSpPr txBox="1">
                  <a:spLocks noRot="1" noChangeAspect="1" noMove="1" noResize="1" noEditPoints="1" noAdjustHandles="1" noChangeArrowheads="1" noChangeShapeType="1" noTextEdit="1"/>
                </p:cNvSpPr>
                <p:nvPr/>
              </p:nvSpPr>
              <p:spPr>
                <a:xfrm>
                  <a:off x="3382204" y="3524495"/>
                  <a:ext cx="1815152" cy="658514"/>
                </a:xfrm>
                <a:prstGeom prst="rect">
                  <a:avLst/>
                </a:prstGeom>
                <a:blipFill>
                  <a:blip r:embed="rId7"/>
                  <a:stretch>
                    <a:fillRect/>
                  </a:stretch>
                </a:blipFill>
              </p:spPr>
              <p:txBody>
                <a:bodyPr/>
                <a:lstStyle/>
                <a:p>
                  <a:r>
                    <a:rPr lang="en-US">
                      <a:noFill/>
                    </a:rPr>
                    <a:t> </a:t>
                  </a:r>
                </a:p>
              </p:txBody>
            </p:sp>
          </mc:Fallback>
        </mc:AlternateContent>
        <p:grpSp>
          <p:nvGrpSpPr>
            <p:cNvPr id="55" name="Group 54">
              <a:extLst>
                <a:ext uri="{FF2B5EF4-FFF2-40B4-BE49-F238E27FC236}">
                  <a16:creationId xmlns:a16="http://schemas.microsoft.com/office/drawing/2014/main" id="{70A4FE72-B68C-9C46-9B9E-A42FD4AD1C04}"/>
                </a:ext>
              </a:extLst>
            </p:cNvPr>
            <p:cNvGrpSpPr/>
            <p:nvPr/>
          </p:nvGrpSpPr>
          <p:grpSpPr>
            <a:xfrm>
              <a:off x="3251556" y="4125840"/>
              <a:ext cx="1856613" cy="960682"/>
              <a:chOff x="3251556" y="4125840"/>
              <a:chExt cx="1856613" cy="960682"/>
            </a:xfrm>
          </p:grpSpPr>
          <p:pic>
            <p:nvPicPr>
              <p:cNvPr id="63" name="Picture 10" descr="Résultat de recherche d'images pour &quot;bacteria icon&quot;">
                <a:extLst>
                  <a:ext uri="{FF2B5EF4-FFF2-40B4-BE49-F238E27FC236}">
                    <a16:creationId xmlns:a16="http://schemas.microsoft.com/office/drawing/2014/main" id="{56B9045C-864C-CE4B-BDE2-C56728B2E78E}"/>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5171547">
                <a:off x="3251556" y="4498716"/>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0" descr="Résultat de recherche d'images pour &quot;bacteria icon&quot;">
                <a:extLst>
                  <a:ext uri="{FF2B5EF4-FFF2-40B4-BE49-F238E27FC236}">
                    <a16:creationId xmlns:a16="http://schemas.microsoft.com/office/drawing/2014/main" id="{A05834CB-1257-D14C-A89B-B95E37482E5C}"/>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11588993">
                <a:off x="3813550" y="4125840"/>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0" descr="Résultat de recherche d'images pour &quot;bacteria icon&quot;">
                <a:extLst>
                  <a:ext uri="{FF2B5EF4-FFF2-40B4-BE49-F238E27FC236}">
                    <a16:creationId xmlns:a16="http://schemas.microsoft.com/office/drawing/2014/main" id="{62BCFBEC-8BB7-3E4B-9F72-92FA955B3F4E}"/>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20962948">
                <a:off x="4520363" y="4343991"/>
                <a:ext cx="587806" cy="587806"/>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8" descr="Résultat de recherche d'images pour &quot;antibiotic icon&quot;">
              <a:extLst>
                <a:ext uri="{FF2B5EF4-FFF2-40B4-BE49-F238E27FC236}">
                  <a16:creationId xmlns:a16="http://schemas.microsoft.com/office/drawing/2014/main" id="{FBB18E89-0B78-124B-B29F-74ACFFAB35D0}"/>
                </a:ext>
              </a:extLst>
            </p:cNvPr>
            <p:cNvPicPr>
              <a:picLocks noChangeAspect="1" noChangeArrowheads="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04881" y="2958423"/>
              <a:ext cx="612249" cy="61224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Résultat de recherche d'images pour &quot;animal icon&quot;">
              <a:extLst>
                <a:ext uri="{FF2B5EF4-FFF2-40B4-BE49-F238E27FC236}">
                  <a16:creationId xmlns:a16="http://schemas.microsoft.com/office/drawing/2014/main" id="{6D5AECE9-256F-C04B-A46C-E999225E3CC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5664" b="8538"/>
            <a:stretch/>
          </p:blipFill>
          <p:spPr bwMode="auto">
            <a:xfrm>
              <a:off x="902766" y="3931295"/>
              <a:ext cx="1385218" cy="118848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Résultat de recherche d'images pour &quot;antibiotic icon&quot;">
              <a:extLst>
                <a:ext uri="{FF2B5EF4-FFF2-40B4-BE49-F238E27FC236}">
                  <a16:creationId xmlns:a16="http://schemas.microsoft.com/office/drawing/2014/main" id="{876FDBA0-6E8D-C34D-B198-8DA057A721E3}"/>
                </a:ext>
              </a:extLst>
            </p:cNvPr>
            <p:cNvPicPr>
              <a:picLocks noChangeAspect="1" noChangeArrowheads="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39149" y="3178072"/>
              <a:ext cx="250631" cy="25063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Résultat de recherche d'images pour &quot;bacteria icon&quot;">
              <a:extLst>
                <a:ext uri="{FF2B5EF4-FFF2-40B4-BE49-F238E27FC236}">
                  <a16:creationId xmlns:a16="http://schemas.microsoft.com/office/drawing/2014/main" id="{08841183-E1CF-5044-BB69-9B53D3EC5893}"/>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5171547">
              <a:off x="722074" y="4415868"/>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Résultat de recherche d'images pour &quot;bacteria icon&quot;">
              <a:extLst>
                <a:ext uri="{FF2B5EF4-FFF2-40B4-BE49-F238E27FC236}">
                  <a16:creationId xmlns:a16="http://schemas.microsoft.com/office/drawing/2014/main" id="{954E5020-F62C-5847-8491-0F8A9818ECB5}"/>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11588993">
              <a:off x="1284068" y="4042992"/>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descr="Résultat de recherche d'images pour &quot;bacteria icon&quot;">
              <a:extLst>
                <a:ext uri="{FF2B5EF4-FFF2-40B4-BE49-F238E27FC236}">
                  <a16:creationId xmlns:a16="http://schemas.microsoft.com/office/drawing/2014/main" id="{311A1179-B74A-4F45-B5B5-6754B6D04616}"/>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20962948">
              <a:off x="1990881" y="4261143"/>
              <a:ext cx="587806" cy="587806"/>
            </a:xfrm>
            <a:prstGeom prst="rect">
              <a:avLst/>
            </a:prstGeom>
            <a:noFill/>
            <a:extLst>
              <a:ext uri="{909E8E84-426E-40DD-AFC4-6F175D3DCCD1}">
                <a14:hiddenFill xmlns:a14="http://schemas.microsoft.com/office/drawing/2010/main">
                  <a:solidFill>
                    <a:srgbClr val="FFFFFF"/>
                  </a:solidFill>
                </a14:hiddenFill>
              </a:ext>
            </a:extLst>
          </p:spPr>
        </p:pic>
      </p:grpSp>
      <p:pic>
        <p:nvPicPr>
          <p:cNvPr id="67" name="Picture 10" descr="Résultat de recherche d'images pour &quot;bacteria icon&quot;">
            <a:extLst>
              <a:ext uri="{FF2B5EF4-FFF2-40B4-BE49-F238E27FC236}">
                <a16:creationId xmlns:a16="http://schemas.microsoft.com/office/drawing/2014/main" id="{41201334-B3D2-9846-9854-F40F412E4D4A}"/>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20962948">
            <a:off x="4154138" y="3275043"/>
            <a:ext cx="438072" cy="43807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Résultat de recherche d'images pour &quot;bacteria icon&quot;">
            <a:extLst>
              <a:ext uri="{FF2B5EF4-FFF2-40B4-BE49-F238E27FC236}">
                <a16:creationId xmlns:a16="http://schemas.microsoft.com/office/drawing/2014/main" id="{8F826EC8-A5E3-5546-8E89-ED3B1F74097C}"/>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4751971">
            <a:off x="3505120" y="2696565"/>
            <a:ext cx="438072" cy="438072"/>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Arrow Connector 69">
            <a:extLst>
              <a:ext uri="{FF2B5EF4-FFF2-40B4-BE49-F238E27FC236}">
                <a16:creationId xmlns:a16="http://schemas.microsoft.com/office/drawing/2014/main" id="{69B3A1D7-E750-D34D-9B10-A514DCA218B4}"/>
              </a:ext>
            </a:extLst>
          </p:cNvPr>
          <p:cNvCxnSpPr/>
          <p:nvPr/>
        </p:nvCxnSpPr>
        <p:spPr>
          <a:xfrm>
            <a:off x="2615469" y="3156508"/>
            <a:ext cx="72560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1" name="Picture 2" descr="Résultat de recherche d'images pour &quot;boulet au pied icone&quot;">
            <a:extLst>
              <a:ext uri="{FF2B5EF4-FFF2-40B4-BE49-F238E27FC236}">
                <a16:creationId xmlns:a16="http://schemas.microsoft.com/office/drawing/2014/main" id="{C891E9D5-B24F-9145-88B7-1C53E82BBD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66600" y="2373046"/>
            <a:ext cx="1811705" cy="136045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8281E47-CFCD-4649-A83D-6930EE1B19C6}"/>
              </a:ext>
            </a:extLst>
          </p:cNvPr>
          <p:cNvSpPr txBox="1"/>
          <p:nvPr/>
        </p:nvSpPr>
        <p:spPr>
          <a:xfrm>
            <a:off x="2095500" y="367940"/>
            <a:ext cx="8585199" cy="954107"/>
          </a:xfrm>
          <a:prstGeom prst="rect">
            <a:avLst/>
          </a:prstGeom>
          <a:noFill/>
        </p:spPr>
        <p:txBody>
          <a:bodyPr wrap="square" rtlCol="0">
            <a:spAutoFit/>
          </a:bodyPr>
          <a:lstStyle/>
          <a:p>
            <a:pPr algn="ctr"/>
            <a:r>
              <a:rPr lang="en-US" sz="2800" b="1" dirty="0"/>
              <a:t>Reduced usage of AB in animals could even be detrimental for public health in certain scenario</a:t>
            </a:r>
          </a:p>
        </p:txBody>
      </p:sp>
    </p:spTree>
    <p:extLst>
      <p:ext uri="{BB962C8B-B14F-4D97-AF65-F5344CB8AC3E}">
        <p14:creationId xmlns:p14="http://schemas.microsoft.com/office/powerpoint/2010/main" val="2237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1819C53B-6CCA-6747-9605-944946106CBD}"/>
              </a:ext>
            </a:extLst>
          </p:cNvPr>
          <p:cNvGrpSpPr/>
          <p:nvPr/>
        </p:nvGrpSpPr>
        <p:grpSpPr>
          <a:xfrm>
            <a:off x="733817" y="1635084"/>
            <a:ext cx="4555910" cy="2200431"/>
            <a:chOff x="641446" y="2958423"/>
            <a:chExt cx="4555910" cy="2200431"/>
          </a:xfrm>
        </p:grpSpPr>
        <p:sp>
          <p:nvSpPr>
            <p:cNvPr id="50" name="Rectangle 49">
              <a:extLst>
                <a:ext uri="{FF2B5EF4-FFF2-40B4-BE49-F238E27FC236}">
                  <a16:creationId xmlns:a16="http://schemas.microsoft.com/office/drawing/2014/main" id="{518785A4-B9C3-DD4D-88FF-3CDBB44E60BD}"/>
                </a:ext>
              </a:extLst>
            </p:cNvPr>
            <p:cNvSpPr/>
            <p:nvPr/>
          </p:nvSpPr>
          <p:spPr>
            <a:xfrm>
              <a:off x="641446" y="3903260"/>
              <a:ext cx="1939121" cy="125559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404477E-5BA6-BC48-892B-995A1DBBCC60}"/>
                </a:ext>
              </a:extLst>
            </p:cNvPr>
            <p:cNvSpPr/>
            <p:nvPr/>
          </p:nvSpPr>
          <p:spPr>
            <a:xfrm>
              <a:off x="3192439" y="3903260"/>
              <a:ext cx="1939121" cy="125559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 descr="Résultat de recherche d'images pour &quot;human icon&quot;">
              <a:extLst>
                <a:ext uri="{FF2B5EF4-FFF2-40B4-BE49-F238E27FC236}">
                  <a16:creationId xmlns:a16="http://schemas.microsoft.com/office/drawing/2014/main" id="{CA63AB02-950E-1B4E-A414-7604A13F3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903" y="3916907"/>
              <a:ext cx="1228299" cy="12282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BAEFCCB-0422-C64D-9650-4831C60822D1}"/>
                    </a:ext>
                  </a:extLst>
                </p:cNvPr>
                <p:cNvSpPr txBox="1"/>
                <p:nvPr/>
              </p:nvSpPr>
              <p:spPr>
                <a:xfrm>
                  <a:off x="765415" y="3541120"/>
                  <a:ext cx="1815152" cy="65851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𝑅</m:t>
                            </m:r>
                          </m:e>
                          <m:sub>
                            <m:r>
                              <a:rPr lang="en-GB" i="1">
                                <a:solidFill>
                                  <a:srgbClr val="C00000"/>
                                </a:solidFill>
                                <a:latin typeface="Cambria Math" panose="02040503050406030204" pitchFamily="18" charset="0"/>
                              </a:rPr>
                              <m:t>0,</m:t>
                            </m:r>
                            <m:r>
                              <a:rPr lang="en-GB" i="1">
                                <a:solidFill>
                                  <a:srgbClr val="C00000"/>
                                </a:solidFill>
                                <a:latin typeface="Cambria Math" panose="02040503050406030204" pitchFamily="18" charset="0"/>
                              </a:rPr>
                              <m:t>𝑅</m:t>
                            </m:r>
                          </m:sub>
                        </m:sSub>
                        <m:r>
                          <a:rPr lang="en-GB" b="0" i="0" smtClean="0">
                            <a:solidFill>
                              <a:schemeClr val="tx1"/>
                            </a:solidFill>
                            <a:latin typeface="Cambria Math" panose="02040503050406030204" pitchFamily="18" charset="0"/>
                          </a:rPr>
                          <m:t>&gt;</m:t>
                        </m:r>
                        <m:r>
                          <a:rPr lang="en-GB">
                            <a:solidFill>
                              <a:schemeClr val="accent5"/>
                            </a:solidFill>
                            <a:latin typeface="Cambria Math" panose="02040503050406030204" pitchFamily="18" charset="0"/>
                          </a:rPr>
                          <m:t> </m:t>
                        </m:r>
                        <m:sSub>
                          <m:sSubPr>
                            <m:ctrlPr>
                              <a:rPr lang="en-US" i="1">
                                <a:solidFill>
                                  <a:schemeClr val="accent5"/>
                                </a:solidFill>
                                <a:latin typeface="Cambria Math" panose="02040503050406030204" pitchFamily="18" charset="0"/>
                              </a:rPr>
                            </m:ctrlPr>
                          </m:sSubPr>
                          <m:e>
                            <m:r>
                              <a:rPr lang="en-GB" i="1">
                                <a:solidFill>
                                  <a:schemeClr val="accent5"/>
                                </a:solidFill>
                                <a:latin typeface="Cambria Math" panose="02040503050406030204" pitchFamily="18" charset="0"/>
                              </a:rPr>
                              <m:t>𝑅</m:t>
                            </m:r>
                          </m:e>
                          <m:sub>
                            <m:r>
                              <a:rPr lang="en-GB" i="1">
                                <a:solidFill>
                                  <a:schemeClr val="accent5"/>
                                </a:solidFill>
                                <a:latin typeface="Cambria Math" panose="02040503050406030204" pitchFamily="18" charset="0"/>
                              </a:rPr>
                              <m:t>0,</m:t>
                            </m:r>
                            <m:r>
                              <a:rPr lang="en-GB" i="1">
                                <a:solidFill>
                                  <a:schemeClr val="accent5"/>
                                </a:solidFill>
                                <a:latin typeface="Cambria Math" panose="02040503050406030204" pitchFamily="18" charset="0"/>
                              </a:rPr>
                              <m:t>𝑆</m:t>
                            </m:r>
                          </m:sub>
                        </m:sSub>
                      </m:oMath>
                    </m:oMathPara>
                  </a14:m>
                  <a:endParaRPr lang="en-US" dirty="0"/>
                </a:p>
                <a:p>
                  <a:pPr algn="ctr"/>
                  <a:endParaRPr lang="en-US" dirty="0"/>
                </a:p>
              </p:txBody>
            </p:sp>
          </mc:Choice>
          <mc:Fallback xmlns="">
            <p:sp>
              <p:nvSpPr>
                <p:cNvPr id="11" name="TextBox 10">
                  <a:extLst>
                    <a:ext uri="{FF2B5EF4-FFF2-40B4-BE49-F238E27FC236}">
                      <a16:creationId xmlns:a16="http://schemas.microsoft.com/office/drawing/2014/main" id="{3D343213-A585-7345-91EB-0498DC3EAC2A}"/>
                    </a:ext>
                  </a:extLst>
                </p:cNvPr>
                <p:cNvSpPr txBox="1">
                  <a:spLocks noRot="1" noChangeAspect="1" noMove="1" noResize="1" noEditPoints="1" noAdjustHandles="1" noChangeArrowheads="1" noChangeShapeType="1" noTextEdit="1"/>
                </p:cNvSpPr>
                <p:nvPr/>
              </p:nvSpPr>
              <p:spPr>
                <a:xfrm>
                  <a:off x="765415" y="3541120"/>
                  <a:ext cx="1815152" cy="65851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177E222-B93C-594B-B29F-C829E4982033}"/>
                    </a:ext>
                  </a:extLst>
                </p:cNvPr>
                <p:cNvSpPr txBox="1"/>
                <p:nvPr/>
              </p:nvSpPr>
              <p:spPr>
                <a:xfrm>
                  <a:off x="3382204" y="3524495"/>
                  <a:ext cx="1815152" cy="65851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𝑅</m:t>
                            </m:r>
                          </m:e>
                          <m:sub>
                            <m:r>
                              <a:rPr lang="en-GB" i="1">
                                <a:solidFill>
                                  <a:srgbClr val="C00000"/>
                                </a:solidFill>
                                <a:latin typeface="Cambria Math" panose="02040503050406030204" pitchFamily="18" charset="0"/>
                              </a:rPr>
                              <m:t>0,</m:t>
                            </m:r>
                            <m:r>
                              <a:rPr lang="en-GB" i="1">
                                <a:solidFill>
                                  <a:srgbClr val="C00000"/>
                                </a:solidFill>
                                <a:latin typeface="Cambria Math" panose="02040503050406030204" pitchFamily="18" charset="0"/>
                              </a:rPr>
                              <m:t>𝑅</m:t>
                            </m:r>
                          </m:sub>
                        </m:sSub>
                        <m:r>
                          <a:rPr lang="en-GB" b="0" i="0" smtClean="0">
                            <a:solidFill>
                              <a:schemeClr val="tx1"/>
                            </a:solidFill>
                            <a:latin typeface="Cambria Math" panose="02040503050406030204" pitchFamily="18" charset="0"/>
                          </a:rPr>
                          <m:t>&lt;</m:t>
                        </m:r>
                        <m:r>
                          <a:rPr lang="en-GB">
                            <a:solidFill>
                              <a:schemeClr val="accent5"/>
                            </a:solidFill>
                            <a:latin typeface="Cambria Math" panose="02040503050406030204" pitchFamily="18" charset="0"/>
                          </a:rPr>
                          <m:t> </m:t>
                        </m:r>
                        <m:sSub>
                          <m:sSubPr>
                            <m:ctrlPr>
                              <a:rPr lang="en-US" i="1">
                                <a:solidFill>
                                  <a:schemeClr val="accent5"/>
                                </a:solidFill>
                                <a:latin typeface="Cambria Math" panose="02040503050406030204" pitchFamily="18" charset="0"/>
                              </a:rPr>
                            </m:ctrlPr>
                          </m:sSubPr>
                          <m:e>
                            <m:r>
                              <a:rPr lang="en-GB" i="1">
                                <a:solidFill>
                                  <a:schemeClr val="accent5"/>
                                </a:solidFill>
                                <a:latin typeface="Cambria Math" panose="02040503050406030204" pitchFamily="18" charset="0"/>
                              </a:rPr>
                              <m:t>𝑅</m:t>
                            </m:r>
                          </m:e>
                          <m:sub>
                            <m:r>
                              <a:rPr lang="en-GB" i="1">
                                <a:solidFill>
                                  <a:schemeClr val="accent5"/>
                                </a:solidFill>
                                <a:latin typeface="Cambria Math" panose="02040503050406030204" pitchFamily="18" charset="0"/>
                              </a:rPr>
                              <m:t>0,</m:t>
                            </m:r>
                            <m:r>
                              <a:rPr lang="en-GB" i="1">
                                <a:solidFill>
                                  <a:schemeClr val="accent5"/>
                                </a:solidFill>
                                <a:latin typeface="Cambria Math" panose="02040503050406030204" pitchFamily="18" charset="0"/>
                              </a:rPr>
                              <m:t>𝑆</m:t>
                            </m:r>
                          </m:sub>
                        </m:sSub>
                      </m:oMath>
                    </m:oMathPara>
                  </a14:m>
                  <a:endParaRPr lang="en-US" dirty="0"/>
                </a:p>
                <a:p>
                  <a:pPr algn="ctr"/>
                  <a:endParaRPr lang="en-US" dirty="0"/>
                </a:p>
              </p:txBody>
            </p:sp>
          </mc:Choice>
          <mc:Fallback xmlns="">
            <p:sp>
              <p:nvSpPr>
                <p:cNvPr id="14" name="TextBox 13">
                  <a:extLst>
                    <a:ext uri="{FF2B5EF4-FFF2-40B4-BE49-F238E27FC236}">
                      <a16:creationId xmlns:a16="http://schemas.microsoft.com/office/drawing/2014/main" id="{A965D008-24D2-144F-849E-5B5E505B7534}"/>
                    </a:ext>
                  </a:extLst>
                </p:cNvPr>
                <p:cNvSpPr txBox="1">
                  <a:spLocks noRot="1" noChangeAspect="1" noMove="1" noResize="1" noEditPoints="1" noAdjustHandles="1" noChangeArrowheads="1" noChangeShapeType="1" noTextEdit="1"/>
                </p:cNvSpPr>
                <p:nvPr/>
              </p:nvSpPr>
              <p:spPr>
                <a:xfrm>
                  <a:off x="3382204" y="3524495"/>
                  <a:ext cx="1815152" cy="658514"/>
                </a:xfrm>
                <a:prstGeom prst="rect">
                  <a:avLst/>
                </a:prstGeom>
                <a:blipFill>
                  <a:blip r:embed="rId7"/>
                  <a:stretch>
                    <a:fillRect/>
                  </a:stretch>
                </a:blipFill>
              </p:spPr>
              <p:txBody>
                <a:bodyPr/>
                <a:lstStyle/>
                <a:p>
                  <a:r>
                    <a:rPr lang="en-US">
                      <a:noFill/>
                    </a:rPr>
                    <a:t> </a:t>
                  </a:r>
                </a:p>
              </p:txBody>
            </p:sp>
          </mc:Fallback>
        </mc:AlternateContent>
        <p:grpSp>
          <p:nvGrpSpPr>
            <p:cNvPr id="55" name="Group 54">
              <a:extLst>
                <a:ext uri="{FF2B5EF4-FFF2-40B4-BE49-F238E27FC236}">
                  <a16:creationId xmlns:a16="http://schemas.microsoft.com/office/drawing/2014/main" id="{70A4FE72-B68C-9C46-9B9E-A42FD4AD1C04}"/>
                </a:ext>
              </a:extLst>
            </p:cNvPr>
            <p:cNvGrpSpPr/>
            <p:nvPr/>
          </p:nvGrpSpPr>
          <p:grpSpPr>
            <a:xfrm>
              <a:off x="3251556" y="4125840"/>
              <a:ext cx="1856613" cy="960682"/>
              <a:chOff x="3251556" y="4125840"/>
              <a:chExt cx="1856613" cy="960682"/>
            </a:xfrm>
          </p:grpSpPr>
          <p:pic>
            <p:nvPicPr>
              <p:cNvPr id="63" name="Picture 10" descr="Résultat de recherche d'images pour &quot;bacteria icon&quot;">
                <a:extLst>
                  <a:ext uri="{FF2B5EF4-FFF2-40B4-BE49-F238E27FC236}">
                    <a16:creationId xmlns:a16="http://schemas.microsoft.com/office/drawing/2014/main" id="{56B9045C-864C-CE4B-BDE2-C56728B2E78E}"/>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5171547">
                <a:off x="3251556" y="4498716"/>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0" descr="Résultat de recherche d'images pour &quot;bacteria icon&quot;">
                <a:extLst>
                  <a:ext uri="{FF2B5EF4-FFF2-40B4-BE49-F238E27FC236}">
                    <a16:creationId xmlns:a16="http://schemas.microsoft.com/office/drawing/2014/main" id="{A05834CB-1257-D14C-A89B-B95E37482E5C}"/>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11588993">
                <a:off x="3813550" y="4125840"/>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0" descr="Résultat de recherche d'images pour &quot;bacteria icon&quot;">
                <a:extLst>
                  <a:ext uri="{FF2B5EF4-FFF2-40B4-BE49-F238E27FC236}">
                    <a16:creationId xmlns:a16="http://schemas.microsoft.com/office/drawing/2014/main" id="{62BCFBEC-8BB7-3E4B-9F72-92FA955B3F4E}"/>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20962948">
                <a:off x="4520363" y="4343991"/>
                <a:ext cx="587806" cy="587806"/>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8" descr="Résultat de recherche d'images pour &quot;antibiotic icon&quot;">
              <a:extLst>
                <a:ext uri="{FF2B5EF4-FFF2-40B4-BE49-F238E27FC236}">
                  <a16:creationId xmlns:a16="http://schemas.microsoft.com/office/drawing/2014/main" id="{FBB18E89-0B78-124B-B29F-74ACFFAB35D0}"/>
                </a:ext>
              </a:extLst>
            </p:cNvPr>
            <p:cNvPicPr>
              <a:picLocks noChangeAspect="1" noChangeArrowheads="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04881" y="2958423"/>
              <a:ext cx="612249" cy="61224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Résultat de recherche d'images pour &quot;animal icon&quot;">
              <a:extLst>
                <a:ext uri="{FF2B5EF4-FFF2-40B4-BE49-F238E27FC236}">
                  <a16:creationId xmlns:a16="http://schemas.microsoft.com/office/drawing/2014/main" id="{6D5AECE9-256F-C04B-A46C-E999225E3CC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5664" b="8538"/>
            <a:stretch/>
          </p:blipFill>
          <p:spPr bwMode="auto">
            <a:xfrm>
              <a:off x="902766" y="3931295"/>
              <a:ext cx="1385218" cy="118848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Résultat de recherche d'images pour &quot;antibiotic icon&quot;">
              <a:extLst>
                <a:ext uri="{FF2B5EF4-FFF2-40B4-BE49-F238E27FC236}">
                  <a16:creationId xmlns:a16="http://schemas.microsoft.com/office/drawing/2014/main" id="{876FDBA0-6E8D-C34D-B198-8DA057A721E3}"/>
                </a:ext>
              </a:extLst>
            </p:cNvPr>
            <p:cNvPicPr>
              <a:picLocks noChangeAspect="1" noChangeArrowheads="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39149" y="3178072"/>
              <a:ext cx="250631" cy="25063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Résultat de recherche d'images pour &quot;bacteria icon&quot;">
              <a:extLst>
                <a:ext uri="{FF2B5EF4-FFF2-40B4-BE49-F238E27FC236}">
                  <a16:creationId xmlns:a16="http://schemas.microsoft.com/office/drawing/2014/main" id="{08841183-E1CF-5044-BB69-9B53D3EC5893}"/>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5171547">
              <a:off x="722074" y="4415868"/>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Résultat de recherche d'images pour &quot;bacteria icon&quot;">
              <a:extLst>
                <a:ext uri="{FF2B5EF4-FFF2-40B4-BE49-F238E27FC236}">
                  <a16:creationId xmlns:a16="http://schemas.microsoft.com/office/drawing/2014/main" id="{954E5020-F62C-5847-8491-0F8A9818ECB5}"/>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11588993">
              <a:off x="1284068" y="4042992"/>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descr="Résultat de recherche d'images pour &quot;bacteria icon&quot;">
              <a:extLst>
                <a:ext uri="{FF2B5EF4-FFF2-40B4-BE49-F238E27FC236}">
                  <a16:creationId xmlns:a16="http://schemas.microsoft.com/office/drawing/2014/main" id="{311A1179-B74A-4F45-B5B5-6754B6D04616}"/>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20962948">
              <a:off x="1990881" y="4261143"/>
              <a:ext cx="587806" cy="587806"/>
            </a:xfrm>
            <a:prstGeom prst="rect">
              <a:avLst/>
            </a:prstGeom>
            <a:noFill/>
            <a:extLst>
              <a:ext uri="{909E8E84-426E-40DD-AFC4-6F175D3DCCD1}">
                <a14:hiddenFill xmlns:a14="http://schemas.microsoft.com/office/drawing/2010/main">
                  <a:solidFill>
                    <a:srgbClr val="FFFFFF"/>
                  </a:solidFill>
                </a14:hiddenFill>
              </a:ext>
            </a:extLst>
          </p:spPr>
        </p:pic>
      </p:grpSp>
      <p:pic>
        <p:nvPicPr>
          <p:cNvPr id="67" name="Picture 10" descr="Résultat de recherche d'images pour &quot;bacteria icon&quot;">
            <a:extLst>
              <a:ext uri="{FF2B5EF4-FFF2-40B4-BE49-F238E27FC236}">
                <a16:creationId xmlns:a16="http://schemas.microsoft.com/office/drawing/2014/main" id="{41201334-B3D2-9846-9854-F40F412E4D4A}"/>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20962948">
            <a:off x="4154138" y="3275043"/>
            <a:ext cx="438072" cy="43807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Résultat de recherche d'images pour &quot;bacteria icon&quot;">
            <a:extLst>
              <a:ext uri="{FF2B5EF4-FFF2-40B4-BE49-F238E27FC236}">
                <a16:creationId xmlns:a16="http://schemas.microsoft.com/office/drawing/2014/main" id="{8F826EC8-A5E3-5546-8E89-ED3B1F74097C}"/>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4751971">
            <a:off x="3505120" y="2696565"/>
            <a:ext cx="438072" cy="438072"/>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Arrow Connector 69">
            <a:extLst>
              <a:ext uri="{FF2B5EF4-FFF2-40B4-BE49-F238E27FC236}">
                <a16:creationId xmlns:a16="http://schemas.microsoft.com/office/drawing/2014/main" id="{69B3A1D7-E750-D34D-9B10-A514DCA218B4}"/>
              </a:ext>
            </a:extLst>
          </p:cNvPr>
          <p:cNvCxnSpPr/>
          <p:nvPr/>
        </p:nvCxnSpPr>
        <p:spPr>
          <a:xfrm>
            <a:off x="2615469" y="3156508"/>
            <a:ext cx="72560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1" name="Picture 2" descr="Résultat de recherche d'images pour &quot;boulet au pied icone&quot;">
            <a:extLst>
              <a:ext uri="{FF2B5EF4-FFF2-40B4-BE49-F238E27FC236}">
                <a16:creationId xmlns:a16="http://schemas.microsoft.com/office/drawing/2014/main" id="{C891E9D5-B24F-9145-88B7-1C53E82BBD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66600" y="2373046"/>
            <a:ext cx="1811705" cy="136045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BC14BC01-464C-DB47-81E2-82D8C5C56393}"/>
              </a:ext>
            </a:extLst>
          </p:cNvPr>
          <p:cNvGrpSpPr/>
          <p:nvPr/>
        </p:nvGrpSpPr>
        <p:grpSpPr>
          <a:xfrm>
            <a:off x="681805" y="4835365"/>
            <a:ext cx="4555910" cy="1634359"/>
            <a:chOff x="641446" y="3524495"/>
            <a:chExt cx="4555910" cy="1634359"/>
          </a:xfrm>
        </p:grpSpPr>
        <p:sp>
          <p:nvSpPr>
            <p:cNvPr id="24" name="Rectangle 23">
              <a:extLst>
                <a:ext uri="{FF2B5EF4-FFF2-40B4-BE49-F238E27FC236}">
                  <a16:creationId xmlns:a16="http://schemas.microsoft.com/office/drawing/2014/main" id="{88D9EFD8-6927-B14B-B2D5-5373B892BFE7}"/>
                </a:ext>
              </a:extLst>
            </p:cNvPr>
            <p:cNvSpPr/>
            <p:nvPr/>
          </p:nvSpPr>
          <p:spPr>
            <a:xfrm>
              <a:off x="641446" y="3903260"/>
              <a:ext cx="1939121" cy="125559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F02E576-3B94-A240-99DD-EA7299338F4B}"/>
                </a:ext>
              </a:extLst>
            </p:cNvPr>
            <p:cNvSpPr/>
            <p:nvPr/>
          </p:nvSpPr>
          <p:spPr>
            <a:xfrm>
              <a:off x="3192439" y="3903260"/>
              <a:ext cx="1939121" cy="125559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descr="Résultat de recherche d'images pour &quot;human icon&quot;">
              <a:extLst>
                <a:ext uri="{FF2B5EF4-FFF2-40B4-BE49-F238E27FC236}">
                  <a16:creationId xmlns:a16="http://schemas.microsoft.com/office/drawing/2014/main" id="{2389655C-453B-E842-B33E-E6580FEF52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903" y="3916907"/>
              <a:ext cx="1228299" cy="12282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59827EB-6B53-7145-A67A-F5DC4E2DD649}"/>
                    </a:ext>
                  </a:extLst>
                </p:cNvPr>
                <p:cNvSpPr txBox="1"/>
                <p:nvPr/>
              </p:nvSpPr>
              <p:spPr>
                <a:xfrm>
                  <a:off x="765415" y="3541120"/>
                  <a:ext cx="1815152" cy="65851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𝑅</m:t>
                            </m:r>
                          </m:e>
                          <m:sub>
                            <m:r>
                              <a:rPr lang="en-GB" i="1">
                                <a:solidFill>
                                  <a:srgbClr val="C00000"/>
                                </a:solidFill>
                                <a:latin typeface="Cambria Math" panose="02040503050406030204" pitchFamily="18" charset="0"/>
                              </a:rPr>
                              <m:t>0,</m:t>
                            </m:r>
                            <m:r>
                              <a:rPr lang="en-GB" i="1">
                                <a:solidFill>
                                  <a:srgbClr val="C00000"/>
                                </a:solidFill>
                                <a:latin typeface="Cambria Math" panose="02040503050406030204" pitchFamily="18" charset="0"/>
                              </a:rPr>
                              <m:t>𝑅</m:t>
                            </m:r>
                          </m:sub>
                        </m:sSub>
                        <m:r>
                          <a:rPr lang="en-GB" b="0" i="0" smtClean="0">
                            <a:solidFill>
                              <a:srgbClr val="C00000"/>
                            </a:solidFill>
                            <a:latin typeface="Cambria Math" panose="02040503050406030204" pitchFamily="18" charset="0"/>
                          </a:rPr>
                          <m:t>&lt;</m:t>
                        </m:r>
                        <m:r>
                          <a:rPr lang="en-GB">
                            <a:solidFill>
                              <a:schemeClr val="accent5"/>
                            </a:solidFill>
                            <a:latin typeface="Cambria Math" panose="02040503050406030204" pitchFamily="18" charset="0"/>
                          </a:rPr>
                          <m:t> </m:t>
                        </m:r>
                        <m:sSub>
                          <m:sSubPr>
                            <m:ctrlPr>
                              <a:rPr lang="en-US" i="1">
                                <a:solidFill>
                                  <a:schemeClr val="accent5"/>
                                </a:solidFill>
                                <a:latin typeface="Cambria Math" panose="02040503050406030204" pitchFamily="18" charset="0"/>
                              </a:rPr>
                            </m:ctrlPr>
                          </m:sSubPr>
                          <m:e>
                            <m:r>
                              <a:rPr lang="en-GB" i="1">
                                <a:solidFill>
                                  <a:schemeClr val="accent5"/>
                                </a:solidFill>
                                <a:latin typeface="Cambria Math" panose="02040503050406030204" pitchFamily="18" charset="0"/>
                              </a:rPr>
                              <m:t>𝑅</m:t>
                            </m:r>
                          </m:e>
                          <m:sub>
                            <m:r>
                              <a:rPr lang="en-GB" i="1">
                                <a:solidFill>
                                  <a:schemeClr val="accent5"/>
                                </a:solidFill>
                                <a:latin typeface="Cambria Math" panose="02040503050406030204" pitchFamily="18" charset="0"/>
                              </a:rPr>
                              <m:t>0,</m:t>
                            </m:r>
                            <m:r>
                              <a:rPr lang="en-GB" i="1">
                                <a:solidFill>
                                  <a:schemeClr val="accent5"/>
                                </a:solidFill>
                                <a:latin typeface="Cambria Math" panose="02040503050406030204" pitchFamily="18" charset="0"/>
                              </a:rPr>
                              <m:t>𝑆</m:t>
                            </m:r>
                          </m:sub>
                        </m:sSub>
                      </m:oMath>
                    </m:oMathPara>
                  </a14:m>
                  <a:endParaRPr lang="en-US" dirty="0"/>
                </a:p>
                <a:p>
                  <a:pPr algn="ctr"/>
                  <a:endParaRPr lang="en-US" dirty="0"/>
                </a:p>
              </p:txBody>
            </p:sp>
          </mc:Choice>
          <mc:Fallback xmlns="">
            <p:sp>
              <p:nvSpPr>
                <p:cNvPr id="27" name="TextBox 26">
                  <a:extLst>
                    <a:ext uri="{FF2B5EF4-FFF2-40B4-BE49-F238E27FC236}">
                      <a16:creationId xmlns:a16="http://schemas.microsoft.com/office/drawing/2014/main" id="{A59827EB-6B53-7145-A67A-F5DC4E2DD649}"/>
                    </a:ext>
                  </a:extLst>
                </p:cNvPr>
                <p:cNvSpPr txBox="1">
                  <a:spLocks noRot="1" noChangeAspect="1" noMove="1" noResize="1" noEditPoints="1" noAdjustHandles="1" noChangeArrowheads="1" noChangeShapeType="1" noTextEdit="1"/>
                </p:cNvSpPr>
                <p:nvPr/>
              </p:nvSpPr>
              <p:spPr>
                <a:xfrm>
                  <a:off x="765415" y="3541120"/>
                  <a:ext cx="1815152" cy="65851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E1BFEBA-6A2C-F84D-899D-3AFB435DC1AE}"/>
                    </a:ext>
                  </a:extLst>
                </p:cNvPr>
                <p:cNvSpPr txBox="1"/>
                <p:nvPr/>
              </p:nvSpPr>
              <p:spPr>
                <a:xfrm>
                  <a:off x="3382204" y="3524495"/>
                  <a:ext cx="1815152" cy="65851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𝑅</m:t>
                            </m:r>
                          </m:e>
                          <m:sub>
                            <m:r>
                              <a:rPr lang="en-GB" i="1">
                                <a:solidFill>
                                  <a:srgbClr val="C00000"/>
                                </a:solidFill>
                                <a:latin typeface="Cambria Math" panose="02040503050406030204" pitchFamily="18" charset="0"/>
                              </a:rPr>
                              <m:t>0,</m:t>
                            </m:r>
                            <m:r>
                              <a:rPr lang="en-GB" i="1">
                                <a:solidFill>
                                  <a:srgbClr val="C00000"/>
                                </a:solidFill>
                                <a:latin typeface="Cambria Math" panose="02040503050406030204" pitchFamily="18" charset="0"/>
                              </a:rPr>
                              <m:t>𝑅</m:t>
                            </m:r>
                          </m:sub>
                        </m:sSub>
                        <m:r>
                          <a:rPr lang="en-GB" b="0" i="0" smtClean="0">
                            <a:solidFill>
                              <a:schemeClr val="tx1"/>
                            </a:solidFill>
                            <a:latin typeface="Cambria Math" panose="02040503050406030204" pitchFamily="18" charset="0"/>
                          </a:rPr>
                          <m:t>&lt;</m:t>
                        </m:r>
                        <m:r>
                          <a:rPr lang="en-GB">
                            <a:solidFill>
                              <a:schemeClr val="accent5"/>
                            </a:solidFill>
                            <a:latin typeface="Cambria Math" panose="02040503050406030204" pitchFamily="18" charset="0"/>
                          </a:rPr>
                          <m:t> </m:t>
                        </m:r>
                        <m:sSub>
                          <m:sSubPr>
                            <m:ctrlPr>
                              <a:rPr lang="en-US" i="1">
                                <a:solidFill>
                                  <a:schemeClr val="accent5"/>
                                </a:solidFill>
                                <a:latin typeface="Cambria Math" panose="02040503050406030204" pitchFamily="18" charset="0"/>
                              </a:rPr>
                            </m:ctrlPr>
                          </m:sSubPr>
                          <m:e>
                            <m:r>
                              <a:rPr lang="en-GB" i="1">
                                <a:solidFill>
                                  <a:schemeClr val="accent5"/>
                                </a:solidFill>
                                <a:latin typeface="Cambria Math" panose="02040503050406030204" pitchFamily="18" charset="0"/>
                              </a:rPr>
                              <m:t>𝑅</m:t>
                            </m:r>
                          </m:e>
                          <m:sub>
                            <m:r>
                              <a:rPr lang="en-GB" i="1">
                                <a:solidFill>
                                  <a:schemeClr val="accent5"/>
                                </a:solidFill>
                                <a:latin typeface="Cambria Math" panose="02040503050406030204" pitchFamily="18" charset="0"/>
                              </a:rPr>
                              <m:t>0,</m:t>
                            </m:r>
                            <m:r>
                              <a:rPr lang="en-GB" i="1">
                                <a:solidFill>
                                  <a:schemeClr val="accent5"/>
                                </a:solidFill>
                                <a:latin typeface="Cambria Math" panose="02040503050406030204" pitchFamily="18" charset="0"/>
                              </a:rPr>
                              <m:t>𝑆</m:t>
                            </m:r>
                          </m:sub>
                        </m:sSub>
                      </m:oMath>
                    </m:oMathPara>
                  </a14:m>
                  <a:endParaRPr lang="en-US" dirty="0"/>
                </a:p>
                <a:p>
                  <a:pPr algn="ctr"/>
                  <a:endParaRPr lang="en-US" dirty="0"/>
                </a:p>
              </p:txBody>
            </p:sp>
          </mc:Choice>
          <mc:Fallback xmlns="">
            <p:sp>
              <p:nvSpPr>
                <p:cNvPr id="41" name="TextBox 40">
                  <a:extLst>
                    <a:ext uri="{FF2B5EF4-FFF2-40B4-BE49-F238E27FC236}">
                      <a16:creationId xmlns:a16="http://schemas.microsoft.com/office/drawing/2014/main" id="{4711FBD9-3851-6545-8DC0-13C4EF8D2659}"/>
                    </a:ext>
                  </a:extLst>
                </p:cNvPr>
                <p:cNvSpPr txBox="1">
                  <a:spLocks noRot="1" noChangeAspect="1" noMove="1" noResize="1" noEditPoints="1" noAdjustHandles="1" noChangeArrowheads="1" noChangeShapeType="1" noTextEdit="1"/>
                </p:cNvSpPr>
                <p:nvPr/>
              </p:nvSpPr>
              <p:spPr>
                <a:xfrm>
                  <a:off x="3382204" y="3524495"/>
                  <a:ext cx="1815152" cy="658514"/>
                </a:xfrm>
                <a:prstGeom prst="rect">
                  <a:avLst/>
                </a:prstGeom>
                <a:blipFill>
                  <a:blip r:embed="rId17"/>
                  <a:stretch>
                    <a:fillRect/>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F3A4ED6E-6F87-7E47-AC99-D269F3CBE443}"/>
                </a:ext>
              </a:extLst>
            </p:cNvPr>
            <p:cNvGrpSpPr/>
            <p:nvPr/>
          </p:nvGrpSpPr>
          <p:grpSpPr>
            <a:xfrm>
              <a:off x="3251556" y="4125840"/>
              <a:ext cx="1856613" cy="960682"/>
              <a:chOff x="3251556" y="4125840"/>
              <a:chExt cx="1856613" cy="960682"/>
            </a:xfrm>
          </p:grpSpPr>
          <p:pic>
            <p:nvPicPr>
              <p:cNvPr id="36" name="Picture 10" descr="Résultat de recherche d'images pour &quot;bacteria icon&quot;">
                <a:extLst>
                  <a:ext uri="{FF2B5EF4-FFF2-40B4-BE49-F238E27FC236}">
                    <a16:creationId xmlns:a16="http://schemas.microsoft.com/office/drawing/2014/main" id="{A504D3D4-AE38-6C43-9DB0-50EA542FC6D5}"/>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5171547">
                <a:off x="3251556" y="4498716"/>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Résultat de recherche d'images pour &quot;bacteria icon&quot;">
                <a:extLst>
                  <a:ext uri="{FF2B5EF4-FFF2-40B4-BE49-F238E27FC236}">
                    <a16:creationId xmlns:a16="http://schemas.microsoft.com/office/drawing/2014/main" id="{0093F7EB-2574-D44B-83E0-CFF057E331E5}"/>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11588993">
                <a:off x="3813550" y="4125840"/>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Résultat de recherche d'images pour &quot;bacteria icon&quot;">
                <a:extLst>
                  <a:ext uri="{FF2B5EF4-FFF2-40B4-BE49-F238E27FC236}">
                    <a16:creationId xmlns:a16="http://schemas.microsoft.com/office/drawing/2014/main" id="{F718A4C7-C66A-0149-9D47-743F1D5E723C}"/>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20962948">
                <a:off x="4520363" y="4343991"/>
                <a:ext cx="587806" cy="58780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Résultat de recherche d'images pour &quot;animal icon&quot;">
              <a:extLst>
                <a:ext uri="{FF2B5EF4-FFF2-40B4-BE49-F238E27FC236}">
                  <a16:creationId xmlns:a16="http://schemas.microsoft.com/office/drawing/2014/main" id="{3D634F97-B306-EA4F-ABDA-EFAF1330781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5664" b="8538"/>
            <a:stretch/>
          </p:blipFill>
          <p:spPr bwMode="auto">
            <a:xfrm>
              <a:off x="902766" y="3931295"/>
              <a:ext cx="1385218" cy="118848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Résultat de recherche d'images pour &quot;bacteria icon&quot;">
              <a:extLst>
                <a:ext uri="{FF2B5EF4-FFF2-40B4-BE49-F238E27FC236}">
                  <a16:creationId xmlns:a16="http://schemas.microsoft.com/office/drawing/2014/main" id="{A212B922-D671-3F41-9259-5E71D7545093}"/>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5171547">
              <a:off x="722074" y="4415868"/>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Résultat de recherche d'images pour &quot;bacteria icon&quot;">
              <a:extLst>
                <a:ext uri="{FF2B5EF4-FFF2-40B4-BE49-F238E27FC236}">
                  <a16:creationId xmlns:a16="http://schemas.microsoft.com/office/drawing/2014/main" id="{5BB09407-F167-CD4E-88E7-EC9C14409244}"/>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11588993">
              <a:off x="1284068" y="4042992"/>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Résultat de recherche d'images pour &quot;bacteria icon&quot;">
              <a:extLst>
                <a:ext uri="{FF2B5EF4-FFF2-40B4-BE49-F238E27FC236}">
                  <a16:creationId xmlns:a16="http://schemas.microsoft.com/office/drawing/2014/main" id="{DEF4E229-CD2A-5248-97C8-CDD1574ED351}"/>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20962948">
              <a:off x="1990881" y="4261143"/>
              <a:ext cx="587806" cy="587806"/>
            </a:xfrm>
            <a:prstGeom prst="rect">
              <a:avLst/>
            </a:prstGeom>
            <a:noFill/>
            <a:extLst>
              <a:ext uri="{909E8E84-426E-40DD-AFC4-6F175D3DCCD1}">
                <a14:hiddenFill xmlns:a14="http://schemas.microsoft.com/office/drawing/2010/main">
                  <a:solidFill>
                    <a:srgbClr val="FFFFFF"/>
                  </a:solidFill>
                </a14:hiddenFill>
              </a:ext>
            </a:extLst>
          </p:spPr>
        </p:pic>
      </p:grpSp>
      <p:pic>
        <p:nvPicPr>
          <p:cNvPr id="42" name="Picture 8" descr="Résultat de recherche d'images pour &quot;antibiotic icon&quot;">
            <a:extLst>
              <a:ext uri="{FF2B5EF4-FFF2-40B4-BE49-F238E27FC236}">
                <a16:creationId xmlns:a16="http://schemas.microsoft.com/office/drawing/2014/main" id="{FDC7F350-C436-DF46-8411-CA25780E83A6}"/>
              </a:ext>
            </a:extLst>
          </p:cNvPr>
          <p:cNvPicPr>
            <a:picLocks noChangeAspect="1" noChangeArrowheads="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31520" y="4520667"/>
            <a:ext cx="250631" cy="25063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Résultat de recherche d'images pour &quot;antibiotic icon&quot;">
            <a:extLst>
              <a:ext uri="{FF2B5EF4-FFF2-40B4-BE49-F238E27FC236}">
                <a16:creationId xmlns:a16="http://schemas.microsoft.com/office/drawing/2014/main" id="{9890C742-89A4-2749-AEF5-0EE0282709E1}"/>
              </a:ext>
            </a:extLst>
          </p:cNvPr>
          <p:cNvPicPr>
            <a:picLocks noChangeAspect="1" noChangeArrowheads="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14731" y="4520667"/>
            <a:ext cx="250631" cy="25063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5F1AAE8-DFC3-204E-86BE-DE8CC91243E6}"/>
              </a:ext>
            </a:extLst>
          </p:cNvPr>
          <p:cNvSpPr txBox="1"/>
          <p:nvPr/>
        </p:nvSpPr>
        <p:spPr>
          <a:xfrm>
            <a:off x="2095500" y="367940"/>
            <a:ext cx="8585199" cy="954107"/>
          </a:xfrm>
          <a:prstGeom prst="rect">
            <a:avLst/>
          </a:prstGeom>
          <a:noFill/>
        </p:spPr>
        <p:txBody>
          <a:bodyPr wrap="square" rtlCol="0">
            <a:spAutoFit/>
          </a:bodyPr>
          <a:lstStyle/>
          <a:p>
            <a:pPr algn="ctr"/>
            <a:r>
              <a:rPr lang="en-US" sz="2800" b="1" dirty="0"/>
              <a:t>Reduced usage of AB in animals could even be detrimental for public health in certain scenario</a:t>
            </a:r>
          </a:p>
        </p:txBody>
      </p:sp>
    </p:spTree>
    <p:extLst>
      <p:ext uri="{BB962C8B-B14F-4D97-AF65-F5344CB8AC3E}">
        <p14:creationId xmlns:p14="http://schemas.microsoft.com/office/powerpoint/2010/main" val="3826609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1819C53B-6CCA-6747-9605-944946106CBD}"/>
              </a:ext>
            </a:extLst>
          </p:cNvPr>
          <p:cNvGrpSpPr/>
          <p:nvPr/>
        </p:nvGrpSpPr>
        <p:grpSpPr>
          <a:xfrm>
            <a:off x="733817" y="1635084"/>
            <a:ext cx="4555910" cy="2200431"/>
            <a:chOff x="641446" y="2958423"/>
            <a:chExt cx="4555910" cy="2200431"/>
          </a:xfrm>
        </p:grpSpPr>
        <p:sp>
          <p:nvSpPr>
            <p:cNvPr id="50" name="Rectangle 49">
              <a:extLst>
                <a:ext uri="{FF2B5EF4-FFF2-40B4-BE49-F238E27FC236}">
                  <a16:creationId xmlns:a16="http://schemas.microsoft.com/office/drawing/2014/main" id="{518785A4-B9C3-DD4D-88FF-3CDBB44E60BD}"/>
                </a:ext>
              </a:extLst>
            </p:cNvPr>
            <p:cNvSpPr/>
            <p:nvPr/>
          </p:nvSpPr>
          <p:spPr>
            <a:xfrm>
              <a:off x="641446" y="3903260"/>
              <a:ext cx="1939121" cy="125559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404477E-5BA6-BC48-892B-995A1DBBCC60}"/>
                </a:ext>
              </a:extLst>
            </p:cNvPr>
            <p:cNvSpPr/>
            <p:nvPr/>
          </p:nvSpPr>
          <p:spPr>
            <a:xfrm>
              <a:off x="3192439" y="3903260"/>
              <a:ext cx="1939121" cy="125559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 descr="Résultat de recherche d'images pour &quot;human icon&quot;">
              <a:extLst>
                <a:ext uri="{FF2B5EF4-FFF2-40B4-BE49-F238E27FC236}">
                  <a16:creationId xmlns:a16="http://schemas.microsoft.com/office/drawing/2014/main" id="{CA63AB02-950E-1B4E-A414-7604A13F3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903" y="3916907"/>
              <a:ext cx="1228299" cy="12282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BAEFCCB-0422-C64D-9650-4831C60822D1}"/>
                    </a:ext>
                  </a:extLst>
                </p:cNvPr>
                <p:cNvSpPr txBox="1"/>
                <p:nvPr/>
              </p:nvSpPr>
              <p:spPr>
                <a:xfrm>
                  <a:off x="765415" y="3541120"/>
                  <a:ext cx="1815152" cy="65851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𝑅</m:t>
                            </m:r>
                          </m:e>
                          <m:sub>
                            <m:r>
                              <a:rPr lang="en-GB" i="1">
                                <a:solidFill>
                                  <a:srgbClr val="C00000"/>
                                </a:solidFill>
                                <a:latin typeface="Cambria Math" panose="02040503050406030204" pitchFamily="18" charset="0"/>
                              </a:rPr>
                              <m:t>0,</m:t>
                            </m:r>
                            <m:r>
                              <a:rPr lang="en-GB" i="1">
                                <a:solidFill>
                                  <a:srgbClr val="C00000"/>
                                </a:solidFill>
                                <a:latin typeface="Cambria Math" panose="02040503050406030204" pitchFamily="18" charset="0"/>
                              </a:rPr>
                              <m:t>𝑅</m:t>
                            </m:r>
                          </m:sub>
                        </m:sSub>
                        <m:r>
                          <a:rPr lang="en-GB" b="0" i="0" smtClean="0">
                            <a:solidFill>
                              <a:schemeClr val="tx1"/>
                            </a:solidFill>
                            <a:latin typeface="Cambria Math" panose="02040503050406030204" pitchFamily="18" charset="0"/>
                          </a:rPr>
                          <m:t>&gt;</m:t>
                        </m:r>
                        <m:r>
                          <a:rPr lang="en-GB">
                            <a:solidFill>
                              <a:schemeClr val="accent5"/>
                            </a:solidFill>
                            <a:latin typeface="Cambria Math" panose="02040503050406030204" pitchFamily="18" charset="0"/>
                          </a:rPr>
                          <m:t> </m:t>
                        </m:r>
                        <m:sSub>
                          <m:sSubPr>
                            <m:ctrlPr>
                              <a:rPr lang="en-US" i="1">
                                <a:solidFill>
                                  <a:schemeClr val="accent5"/>
                                </a:solidFill>
                                <a:latin typeface="Cambria Math" panose="02040503050406030204" pitchFamily="18" charset="0"/>
                              </a:rPr>
                            </m:ctrlPr>
                          </m:sSubPr>
                          <m:e>
                            <m:r>
                              <a:rPr lang="en-GB" i="1">
                                <a:solidFill>
                                  <a:schemeClr val="accent5"/>
                                </a:solidFill>
                                <a:latin typeface="Cambria Math" panose="02040503050406030204" pitchFamily="18" charset="0"/>
                              </a:rPr>
                              <m:t>𝑅</m:t>
                            </m:r>
                          </m:e>
                          <m:sub>
                            <m:r>
                              <a:rPr lang="en-GB" i="1">
                                <a:solidFill>
                                  <a:schemeClr val="accent5"/>
                                </a:solidFill>
                                <a:latin typeface="Cambria Math" panose="02040503050406030204" pitchFamily="18" charset="0"/>
                              </a:rPr>
                              <m:t>0,</m:t>
                            </m:r>
                            <m:r>
                              <a:rPr lang="en-GB" i="1">
                                <a:solidFill>
                                  <a:schemeClr val="accent5"/>
                                </a:solidFill>
                                <a:latin typeface="Cambria Math" panose="02040503050406030204" pitchFamily="18" charset="0"/>
                              </a:rPr>
                              <m:t>𝑆</m:t>
                            </m:r>
                          </m:sub>
                        </m:sSub>
                      </m:oMath>
                    </m:oMathPara>
                  </a14:m>
                  <a:endParaRPr lang="en-US" dirty="0"/>
                </a:p>
                <a:p>
                  <a:pPr algn="ctr"/>
                  <a:endParaRPr lang="en-US" dirty="0"/>
                </a:p>
              </p:txBody>
            </p:sp>
          </mc:Choice>
          <mc:Fallback xmlns="">
            <p:sp>
              <p:nvSpPr>
                <p:cNvPr id="11" name="TextBox 10">
                  <a:extLst>
                    <a:ext uri="{FF2B5EF4-FFF2-40B4-BE49-F238E27FC236}">
                      <a16:creationId xmlns:a16="http://schemas.microsoft.com/office/drawing/2014/main" id="{3D343213-A585-7345-91EB-0498DC3EAC2A}"/>
                    </a:ext>
                  </a:extLst>
                </p:cNvPr>
                <p:cNvSpPr txBox="1">
                  <a:spLocks noRot="1" noChangeAspect="1" noMove="1" noResize="1" noEditPoints="1" noAdjustHandles="1" noChangeArrowheads="1" noChangeShapeType="1" noTextEdit="1"/>
                </p:cNvSpPr>
                <p:nvPr/>
              </p:nvSpPr>
              <p:spPr>
                <a:xfrm>
                  <a:off x="765415" y="3541120"/>
                  <a:ext cx="1815152" cy="65851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177E222-B93C-594B-B29F-C829E4982033}"/>
                    </a:ext>
                  </a:extLst>
                </p:cNvPr>
                <p:cNvSpPr txBox="1"/>
                <p:nvPr/>
              </p:nvSpPr>
              <p:spPr>
                <a:xfrm>
                  <a:off x="3382204" y="3524495"/>
                  <a:ext cx="1815152" cy="65851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𝑅</m:t>
                            </m:r>
                          </m:e>
                          <m:sub>
                            <m:r>
                              <a:rPr lang="en-GB" i="1">
                                <a:solidFill>
                                  <a:srgbClr val="C00000"/>
                                </a:solidFill>
                                <a:latin typeface="Cambria Math" panose="02040503050406030204" pitchFamily="18" charset="0"/>
                              </a:rPr>
                              <m:t>0,</m:t>
                            </m:r>
                            <m:r>
                              <a:rPr lang="en-GB" i="1">
                                <a:solidFill>
                                  <a:srgbClr val="C00000"/>
                                </a:solidFill>
                                <a:latin typeface="Cambria Math" panose="02040503050406030204" pitchFamily="18" charset="0"/>
                              </a:rPr>
                              <m:t>𝑅</m:t>
                            </m:r>
                          </m:sub>
                        </m:sSub>
                        <m:r>
                          <a:rPr lang="en-GB" b="0" i="0" smtClean="0">
                            <a:solidFill>
                              <a:schemeClr val="tx1"/>
                            </a:solidFill>
                            <a:latin typeface="Cambria Math" panose="02040503050406030204" pitchFamily="18" charset="0"/>
                          </a:rPr>
                          <m:t>&lt;</m:t>
                        </m:r>
                        <m:r>
                          <a:rPr lang="en-GB">
                            <a:solidFill>
                              <a:schemeClr val="accent5"/>
                            </a:solidFill>
                            <a:latin typeface="Cambria Math" panose="02040503050406030204" pitchFamily="18" charset="0"/>
                          </a:rPr>
                          <m:t> </m:t>
                        </m:r>
                        <m:sSub>
                          <m:sSubPr>
                            <m:ctrlPr>
                              <a:rPr lang="en-US" i="1">
                                <a:solidFill>
                                  <a:schemeClr val="accent5"/>
                                </a:solidFill>
                                <a:latin typeface="Cambria Math" panose="02040503050406030204" pitchFamily="18" charset="0"/>
                              </a:rPr>
                            </m:ctrlPr>
                          </m:sSubPr>
                          <m:e>
                            <m:r>
                              <a:rPr lang="en-GB" i="1">
                                <a:solidFill>
                                  <a:schemeClr val="accent5"/>
                                </a:solidFill>
                                <a:latin typeface="Cambria Math" panose="02040503050406030204" pitchFamily="18" charset="0"/>
                              </a:rPr>
                              <m:t>𝑅</m:t>
                            </m:r>
                          </m:e>
                          <m:sub>
                            <m:r>
                              <a:rPr lang="en-GB" i="1">
                                <a:solidFill>
                                  <a:schemeClr val="accent5"/>
                                </a:solidFill>
                                <a:latin typeface="Cambria Math" panose="02040503050406030204" pitchFamily="18" charset="0"/>
                              </a:rPr>
                              <m:t>0,</m:t>
                            </m:r>
                            <m:r>
                              <a:rPr lang="en-GB" i="1">
                                <a:solidFill>
                                  <a:schemeClr val="accent5"/>
                                </a:solidFill>
                                <a:latin typeface="Cambria Math" panose="02040503050406030204" pitchFamily="18" charset="0"/>
                              </a:rPr>
                              <m:t>𝑆</m:t>
                            </m:r>
                          </m:sub>
                        </m:sSub>
                      </m:oMath>
                    </m:oMathPara>
                  </a14:m>
                  <a:endParaRPr lang="en-US" dirty="0"/>
                </a:p>
                <a:p>
                  <a:pPr algn="ctr"/>
                  <a:endParaRPr lang="en-US" dirty="0"/>
                </a:p>
              </p:txBody>
            </p:sp>
          </mc:Choice>
          <mc:Fallback xmlns="">
            <p:sp>
              <p:nvSpPr>
                <p:cNvPr id="14" name="TextBox 13">
                  <a:extLst>
                    <a:ext uri="{FF2B5EF4-FFF2-40B4-BE49-F238E27FC236}">
                      <a16:creationId xmlns:a16="http://schemas.microsoft.com/office/drawing/2014/main" id="{A965D008-24D2-144F-849E-5B5E505B7534}"/>
                    </a:ext>
                  </a:extLst>
                </p:cNvPr>
                <p:cNvSpPr txBox="1">
                  <a:spLocks noRot="1" noChangeAspect="1" noMove="1" noResize="1" noEditPoints="1" noAdjustHandles="1" noChangeArrowheads="1" noChangeShapeType="1" noTextEdit="1"/>
                </p:cNvSpPr>
                <p:nvPr/>
              </p:nvSpPr>
              <p:spPr>
                <a:xfrm>
                  <a:off x="3382204" y="3524495"/>
                  <a:ext cx="1815152" cy="658514"/>
                </a:xfrm>
                <a:prstGeom prst="rect">
                  <a:avLst/>
                </a:prstGeom>
                <a:blipFill>
                  <a:blip r:embed="rId7"/>
                  <a:stretch>
                    <a:fillRect/>
                  </a:stretch>
                </a:blipFill>
              </p:spPr>
              <p:txBody>
                <a:bodyPr/>
                <a:lstStyle/>
                <a:p>
                  <a:r>
                    <a:rPr lang="en-US">
                      <a:noFill/>
                    </a:rPr>
                    <a:t> </a:t>
                  </a:r>
                </a:p>
              </p:txBody>
            </p:sp>
          </mc:Fallback>
        </mc:AlternateContent>
        <p:grpSp>
          <p:nvGrpSpPr>
            <p:cNvPr id="55" name="Group 54">
              <a:extLst>
                <a:ext uri="{FF2B5EF4-FFF2-40B4-BE49-F238E27FC236}">
                  <a16:creationId xmlns:a16="http://schemas.microsoft.com/office/drawing/2014/main" id="{70A4FE72-B68C-9C46-9B9E-A42FD4AD1C04}"/>
                </a:ext>
              </a:extLst>
            </p:cNvPr>
            <p:cNvGrpSpPr/>
            <p:nvPr/>
          </p:nvGrpSpPr>
          <p:grpSpPr>
            <a:xfrm>
              <a:off x="3251556" y="4125840"/>
              <a:ext cx="1856613" cy="960682"/>
              <a:chOff x="3251556" y="4125840"/>
              <a:chExt cx="1856613" cy="960682"/>
            </a:xfrm>
          </p:grpSpPr>
          <p:pic>
            <p:nvPicPr>
              <p:cNvPr id="63" name="Picture 10" descr="Résultat de recherche d'images pour &quot;bacteria icon&quot;">
                <a:extLst>
                  <a:ext uri="{FF2B5EF4-FFF2-40B4-BE49-F238E27FC236}">
                    <a16:creationId xmlns:a16="http://schemas.microsoft.com/office/drawing/2014/main" id="{56B9045C-864C-CE4B-BDE2-C56728B2E78E}"/>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5171547">
                <a:off x="3251556" y="4498716"/>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0" descr="Résultat de recherche d'images pour &quot;bacteria icon&quot;">
                <a:extLst>
                  <a:ext uri="{FF2B5EF4-FFF2-40B4-BE49-F238E27FC236}">
                    <a16:creationId xmlns:a16="http://schemas.microsoft.com/office/drawing/2014/main" id="{A05834CB-1257-D14C-A89B-B95E37482E5C}"/>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11588993">
                <a:off x="3813550" y="4125840"/>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0" descr="Résultat de recherche d'images pour &quot;bacteria icon&quot;">
                <a:extLst>
                  <a:ext uri="{FF2B5EF4-FFF2-40B4-BE49-F238E27FC236}">
                    <a16:creationId xmlns:a16="http://schemas.microsoft.com/office/drawing/2014/main" id="{62BCFBEC-8BB7-3E4B-9F72-92FA955B3F4E}"/>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20962948">
                <a:off x="4520363" y="4343991"/>
                <a:ext cx="587806" cy="587806"/>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8" descr="Résultat de recherche d'images pour &quot;antibiotic icon&quot;">
              <a:extLst>
                <a:ext uri="{FF2B5EF4-FFF2-40B4-BE49-F238E27FC236}">
                  <a16:creationId xmlns:a16="http://schemas.microsoft.com/office/drawing/2014/main" id="{FBB18E89-0B78-124B-B29F-74ACFFAB35D0}"/>
                </a:ext>
              </a:extLst>
            </p:cNvPr>
            <p:cNvPicPr>
              <a:picLocks noChangeAspect="1" noChangeArrowheads="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04881" y="2958423"/>
              <a:ext cx="612249" cy="61224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Résultat de recherche d'images pour &quot;animal icon&quot;">
              <a:extLst>
                <a:ext uri="{FF2B5EF4-FFF2-40B4-BE49-F238E27FC236}">
                  <a16:creationId xmlns:a16="http://schemas.microsoft.com/office/drawing/2014/main" id="{6D5AECE9-256F-C04B-A46C-E999225E3CC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5664" b="8538"/>
            <a:stretch/>
          </p:blipFill>
          <p:spPr bwMode="auto">
            <a:xfrm>
              <a:off x="902766" y="3931295"/>
              <a:ext cx="1385218" cy="118848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Résultat de recherche d'images pour &quot;antibiotic icon&quot;">
              <a:extLst>
                <a:ext uri="{FF2B5EF4-FFF2-40B4-BE49-F238E27FC236}">
                  <a16:creationId xmlns:a16="http://schemas.microsoft.com/office/drawing/2014/main" id="{876FDBA0-6E8D-C34D-B198-8DA057A721E3}"/>
                </a:ext>
              </a:extLst>
            </p:cNvPr>
            <p:cNvPicPr>
              <a:picLocks noChangeAspect="1" noChangeArrowheads="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39149" y="3178072"/>
              <a:ext cx="250631" cy="25063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Résultat de recherche d'images pour &quot;bacteria icon&quot;">
              <a:extLst>
                <a:ext uri="{FF2B5EF4-FFF2-40B4-BE49-F238E27FC236}">
                  <a16:creationId xmlns:a16="http://schemas.microsoft.com/office/drawing/2014/main" id="{08841183-E1CF-5044-BB69-9B53D3EC5893}"/>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5171547">
              <a:off x="722074" y="4415868"/>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Résultat de recherche d'images pour &quot;bacteria icon&quot;">
              <a:extLst>
                <a:ext uri="{FF2B5EF4-FFF2-40B4-BE49-F238E27FC236}">
                  <a16:creationId xmlns:a16="http://schemas.microsoft.com/office/drawing/2014/main" id="{954E5020-F62C-5847-8491-0F8A9818ECB5}"/>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11588993">
              <a:off x="1284068" y="4042992"/>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descr="Résultat de recherche d'images pour &quot;bacteria icon&quot;">
              <a:extLst>
                <a:ext uri="{FF2B5EF4-FFF2-40B4-BE49-F238E27FC236}">
                  <a16:creationId xmlns:a16="http://schemas.microsoft.com/office/drawing/2014/main" id="{311A1179-B74A-4F45-B5B5-6754B6D04616}"/>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20962948">
              <a:off x="1990881" y="4261143"/>
              <a:ext cx="587806" cy="587806"/>
            </a:xfrm>
            <a:prstGeom prst="rect">
              <a:avLst/>
            </a:prstGeom>
            <a:noFill/>
            <a:extLst>
              <a:ext uri="{909E8E84-426E-40DD-AFC4-6F175D3DCCD1}">
                <a14:hiddenFill xmlns:a14="http://schemas.microsoft.com/office/drawing/2010/main">
                  <a:solidFill>
                    <a:srgbClr val="FFFFFF"/>
                  </a:solidFill>
                </a14:hiddenFill>
              </a:ext>
            </a:extLst>
          </p:spPr>
        </p:pic>
      </p:grpSp>
      <p:pic>
        <p:nvPicPr>
          <p:cNvPr id="67" name="Picture 10" descr="Résultat de recherche d'images pour &quot;bacteria icon&quot;">
            <a:extLst>
              <a:ext uri="{FF2B5EF4-FFF2-40B4-BE49-F238E27FC236}">
                <a16:creationId xmlns:a16="http://schemas.microsoft.com/office/drawing/2014/main" id="{41201334-B3D2-9846-9854-F40F412E4D4A}"/>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20962948">
            <a:off x="4154138" y="3275043"/>
            <a:ext cx="438072" cy="43807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Résultat de recherche d'images pour &quot;bacteria icon&quot;">
            <a:extLst>
              <a:ext uri="{FF2B5EF4-FFF2-40B4-BE49-F238E27FC236}">
                <a16:creationId xmlns:a16="http://schemas.microsoft.com/office/drawing/2014/main" id="{8F826EC8-A5E3-5546-8E89-ED3B1F74097C}"/>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4751971">
            <a:off x="3505120" y="2696565"/>
            <a:ext cx="438072" cy="438072"/>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Arrow Connector 69">
            <a:extLst>
              <a:ext uri="{FF2B5EF4-FFF2-40B4-BE49-F238E27FC236}">
                <a16:creationId xmlns:a16="http://schemas.microsoft.com/office/drawing/2014/main" id="{69B3A1D7-E750-D34D-9B10-A514DCA218B4}"/>
              </a:ext>
            </a:extLst>
          </p:cNvPr>
          <p:cNvCxnSpPr/>
          <p:nvPr/>
        </p:nvCxnSpPr>
        <p:spPr>
          <a:xfrm>
            <a:off x="2615469" y="3156508"/>
            <a:ext cx="72560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1" name="Picture 2" descr="Résultat de recherche d'images pour &quot;boulet au pied icone&quot;">
            <a:extLst>
              <a:ext uri="{FF2B5EF4-FFF2-40B4-BE49-F238E27FC236}">
                <a16:creationId xmlns:a16="http://schemas.microsoft.com/office/drawing/2014/main" id="{C891E9D5-B24F-9145-88B7-1C53E82BBD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66600" y="2373046"/>
            <a:ext cx="1811705" cy="136045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BC14BC01-464C-DB47-81E2-82D8C5C56393}"/>
              </a:ext>
            </a:extLst>
          </p:cNvPr>
          <p:cNvGrpSpPr/>
          <p:nvPr/>
        </p:nvGrpSpPr>
        <p:grpSpPr>
          <a:xfrm>
            <a:off x="681805" y="4835365"/>
            <a:ext cx="4555910" cy="1634359"/>
            <a:chOff x="641446" y="3524495"/>
            <a:chExt cx="4555910" cy="1634359"/>
          </a:xfrm>
        </p:grpSpPr>
        <p:sp>
          <p:nvSpPr>
            <p:cNvPr id="24" name="Rectangle 23">
              <a:extLst>
                <a:ext uri="{FF2B5EF4-FFF2-40B4-BE49-F238E27FC236}">
                  <a16:creationId xmlns:a16="http://schemas.microsoft.com/office/drawing/2014/main" id="{88D9EFD8-6927-B14B-B2D5-5373B892BFE7}"/>
                </a:ext>
              </a:extLst>
            </p:cNvPr>
            <p:cNvSpPr/>
            <p:nvPr/>
          </p:nvSpPr>
          <p:spPr>
            <a:xfrm>
              <a:off x="641446" y="3903260"/>
              <a:ext cx="1939121" cy="125559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F02E576-3B94-A240-99DD-EA7299338F4B}"/>
                </a:ext>
              </a:extLst>
            </p:cNvPr>
            <p:cNvSpPr/>
            <p:nvPr/>
          </p:nvSpPr>
          <p:spPr>
            <a:xfrm>
              <a:off x="3192439" y="3903260"/>
              <a:ext cx="1939121" cy="125559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descr="Résultat de recherche d'images pour &quot;human icon&quot;">
              <a:extLst>
                <a:ext uri="{FF2B5EF4-FFF2-40B4-BE49-F238E27FC236}">
                  <a16:creationId xmlns:a16="http://schemas.microsoft.com/office/drawing/2014/main" id="{2389655C-453B-E842-B33E-E6580FEF52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903" y="3916907"/>
              <a:ext cx="1228299" cy="12282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59827EB-6B53-7145-A67A-F5DC4E2DD649}"/>
                    </a:ext>
                  </a:extLst>
                </p:cNvPr>
                <p:cNvSpPr txBox="1"/>
                <p:nvPr/>
              </p:nvSpPr>
              <p:spPr>
                <a:xfrm>
                  <a:off x="765415" y="3541120"/>
                  <a:ext cx="1815152" cy="65851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𝑅</m:t>
                            </m:r>
                          </m:e>
                          <m:sub>
                            <m:r>
                              <a:rPr lang="en-GB" i="1">
                                <a:solidFill>
                                  <a:srgbClr val="C00000"/>
                                </a:solidFill>
                                <a:latin typeface="Cambria Math" panose="02040503050406030204" pitchFamily="18" charset="0"/>
                              </a:rPr>
                              <m:t>0,</m:t>
                            </m:r>
                            <m:r>
                              <a:rPr lang="en-GB" i="1">
                                <a:solidFill>
                                  <a:srgbClr val="C00000"/>
                                </a:solidFill>
                                <a:latin typeface="Cambria Math" panose="02040503050406030204" pitchFamily="18" charset="0"/>
                              </a:rPr>
                              <m:t>𝑅</m:t>
                            </m:r>
                          </m:sub>
                        </m:sSub>
                        <m:r>
                          <a:rPr lang="en-GB" b="0" i="0" smtClean="0">
                            <a:solidFill>
                              <a:srgbClr val="C00000"/>
                            </a:solidFill>
                            <a:latin typeface="Cambria Math" panose="02040503050406030204" pitchFamily="18" charset="0"/>
                          </a:rPr>
                          <m:t>&lt;</m:t>
                        </m:r>
                        <m:r>
                          <a:rPr lang="en-GB">
                            <a:solidFill>
                              <a:schemeClr val="accent5"/>
                            </a:solidFill>
                            <a:latin typeface="Cambria Math" panose="02040503050406030204" pitchFamily="18" charset="0"/>
                          </a:rPr>
                          <m:t> </m:t>
                        </m:r>
                        <m:sSub>
                          <m:sSubPr>
                            <m:ctrlPr>
                              <a:rPr lang="en-US" i="1">
                                <a:solidFill>
                                  <a:schemeClr val="accent5"/>
                                </a:solidFill>
                                <a:latin typeface="Cambria Math" panose="02040503050406030204" pitchFamily="18" charset="0"/>
                              </a:rPr>
                            </m:ctrlPr>
                          </m:sSubPr>
                          <m:e>
                            <m:r>
                              <a:rPr lang="en-GB" i="1">
                                <a:solidFill>
                                  <a:schemeClr val="accent5"/>
                                </a:solidFill>
                                <a:latin typeface="Cambria Math" panose="02040503050406030204" pitchFamily="18" charset="0"/>
                              </a:rPr>
                              <m:t>𝑅</m:t>
                            </m:r>
                          </m:e>
                          <m:sub>
                            <m:r>
                              <a:rPr lang="en-GB" i="1">
                                <a:solidFill>
                                  <a:schemeClr val="accent5"/>
                                </a:solidFill>
                                <a:latin typeface="Cambria Math" panose="02040503050406030204" pitchFamily="18" charset="0"/>
                              </a:rPr>
                              <m:t>0,</m:t>
                            </m:r>
                            <m:r>
                              <a:rPr lang="en-GB" i="1">
                                <a:solidFill>
                                  <a:schemeClr val="accent5"/>
                                </a:solidFill>
                                <a:latin typeface="Cambria Math" panose="02040503050406030204" pitchFamily="18" charset="0"/>
                              </a:rPr>
                              <m:t>𝑆</m:t>
                            </m:r>
                          </m:sub>
                        </m:sSub>
                      </m:oMath>
                    </m:oMathPara>
                  </a14:m>
                  <a:endParaRPr lang="en-US" dirty="0"/>
                </a:p>
                <a:p>
                  <a:pPr algn="ctr"/>
                  <a:endParaRPr lang="en-US" dirty="0"/>
                </a:p>
              </p:txBody>
            </p:sp>
          </mc:Choice>
          <mc:Fallback xmlns="">
            <p:sp>
              <p:nvSpPr>
                <p:cNvPr id="27" name="TextBox 26">
                  <a:extLst>
                    <a:ext uri="{FF2B5EF4-FFF2-40B4-BE49-F238E27FC236}">
                      <a16:creationId xmlns:a16="http://schemas.microsoft.com/office/drawing/2014/main" id="{A59827EB-6B53-7145-A67A-F5DC4E2DD649}"/>
                    </a:ext>
                  </a:extLst>
                </p:cNvPr>
                <p:cNvSpPr txBox="1">
                  <a:spLocks noRot="1" noChangeAspect="1" noMove="1" noResize="1" noEditPoints="1" noAdjustHandles="1" noChangeArrowheads="1" noChangeShapeType="1" noTextEdit="1"/>
                </p:cNvSpPr>
                <p:nvPr/>
              </p:nvSpPr>
              <p:spPr>
                <a:xfrm>
                  <a:off x="765415" y="3541120"/>
                  <a:ext cx="1815152" cy="65851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E1BFEBA-6A2C-F84D-899D-3AFB435DC1AE}"/>
                    </a:ext>
                  </a:extLst>
                </p:cNvPr>
                <p:cNvSpPr txBox="1"/>
                <p:nvPr/>
              </p:nvSpPr>
              <p:spPr>
                <a:xfrm>
                  <a:off x="3382204" y="3524495"/>
                  <a:ext cx="1815152" cy="65851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𝑅</m:t>
                            </m:r>
                          </m:e>
                          <m:sub>
                            <m:r>
                              <a:rPr lang="en-GB" i="1">
                                <a:solidFill>
                                  <a:srgbClr val="C00000"/>
                                </a:solidFill>
                                <a:latin typeface="Cambria Math" panose="02040503050406030204" pitchFamily="18" charset="0"/>
                              </a:rPr>
                              <m:t>0,</m:t>
                            </m:r>
                            <m:r>
                              <a:rPr lang="en-GB" i="1">
                                <a:solidFill>
                                  <a:srgbClr val="C00000"/>
                                </a:solidFill>
                                <a:latin typeface="Cambria Math" panose="02040503050406030204" pitchFamily="18" charset="0"/>
                              </a:rPr>
                              <m:t>𝑅</m:t>
                            </m:r>
                          </m:sub>
                        </m:sSub>
                        <m:r>
                          <a:rPr lang="en-GB" b="0" i="0" smtClean="0">
                            <a:solidFill>
                              <a:schemeClr val="tx1"/>
                            </a:solidFill>
                            <a:latin typeface="Cambria Math" panose="02040503050406030204" pitchFamily="18" charset="0"/>
                          </a:rPr>
                          <m:t>&lt;</m:t>
                        </m:r>
                        <m:r>
                          <a:rPr lang="en-GB">
                            <a:solidFill>
                              <a:schemeClr val="accent5"/>
                            </a:solidFill>
                            <a:latin typeface="Cambria Math" panose="02040503050406030204" pitchFamily="18" charset="0"/>
                          </a:rPr>
                          <m:t> </m:t>
                        </m:r>
                        <m:sSub>
                          <m:sSubPr>
                            <m:ctrlPr>
                              <a:rPr lang="en-US" i="1">
                                <a:solidFill>
                                  <a:schemeClr val="accent5"/>
                                </a:solidFill>
                                <a:latin typeface="Cambria Math" panose="02040503050406030204" pitchFamily="18" charset="0"/>
                              </a:rPr>
                            </m:ctrlPr>
                          </m:sSubPr>
                          <m:e>
                            <m:r>
                              <a:rPr lang="en-GB" i="1">
                                <a:solidFill>
                                  <a:schemeClr val="accent5"/>
                                </a:solidFill>
                                <a:latin typeface="Cambria Math" panose="02040503050406030204" pitchFamily="18" charset="0"/>
                              </a:rPr>
                              <m:t>𝑅</m:t>
                            </m:r>
                          </m:e>
                          <m:sub>
                            <m:r>
                              <a:rPr lang="en-GB" i="1">
                                <a:solidFill>
                                  <a:schemeClr val="accent5"/>
                                </a:solidFill>
                                <a:latin typeface="Cambria Math" panose="02040503050406030204" pitchFamily="18" charset="0"/>
                              </a:rPr>
                              <m:t>0,</m:t>
                            </m:r>
                            <m:r>
                              <a:rPr lang="en-GB" i="1">
                                <a:solidFill>
                                  <a:schemeClr val="accent5"/>
                                </a:solidFill>
                                <a:latin typeface="Cambria Math" panose="02040503050406030204" pitchFamily="18" charset="0"/>
                              </a:rPr>
                              <m:t>𝑆</m:t>
                            </m:r>
                          </m:sub>
                        </m:sSub>
                      </m:oMath>
                    </m:oMathPara>
                  </a14:m>
                  <a:endParaRPr lang="en-US" dirty="0"/>
                </a:p>
                <a:p>
                  <a:pPr algn="ctr"/>
                  <a:endParaRPr lang="en-US" dirty="0"/>
                </a:p>
              </p:txBody>
            </p:sp>
          </mc:Choice>
          <mc:Fallback xmlns="">
            <p:sp>
              <p:nvSpPr>
                <p:cNvPr id="41" name="TextBox 40">
                  <a:extLst>
                    <a:ext uri="{FF2B5EF4-FFF2-40B4-BE49-F238E27FC236}">
                      <a16:creationId xmlns:a16="http://schemas.microsoft.com/office/drawing/2014/main" id="{4711FBD9-3851-6545-8DC0-13C4EF8D2659}"/>
                    </a:ext>
                  </a:extLst>
                </p:cNvPr>
                <p:cNvSpPr txBox="1">
                  <a:spLocks noRot="1" noChangeAspect="1" noMove="1" noResize="1" noEditPoints="1" noAdjustHandles="1" noChangeArrowheads="1" noChangeShapeType="1" noTextEdit="1"/>
                </p:cNvSpPr>
                <p:nvPr/>
              </p:nvSpPr>
              <p:spPr>
                <a:xfrm>
                  <a:off x="3382204" y="3524495"/>
                  <a:ext cx="1815152" cy="658514"/>
                </a:xfrm>
                <a:prstGeom prst="rect">
                  <a:avLst/>
                </a:prstGeom>
                <a:blipFill>
                  <a:blip r:embed="rId17"/>
                  <a:stretch>
                    <a:fillRect/>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F3A4ED6E-6F87-7E47-AC99-D269F3CBE443}"/>
                </a:ext>
              </a:extLst>
            </p:cNvPr>
            <p:cNvGrpSpPr/>
            <p:nvPr/>
          </p:nvGrpSpPr>
          <p:grpSpPr>
            <a:xfrm>
              <a:off x="3251556" y="4125840"/>
              <a:ext cx="1856613" cy="960682"/>
              <a:chOff x="3251556" y="4125840"/>
              <a:chExt cx="1856613" cy="960682"/>
            </a:xfrm>
          </p:grpSpPr>
          <p:pic>
            <p:nvPicPr>
              <p:cNvPr id="36" name="Picture 10" descr="Résultat de recherche d'images pour &quot;bacteria icon&quot;">
                <a:extLst>
                  <a:ext uri="{FF2B5EF4-FFF2-40B4-BE49-F238E27FC236}">
                    <a16:creationId xmlns:a16="http://schemas.microsoft.com/office/drawing/2014/main" id="{A504D3D4-AE38-6C43-9DB0-50EA542FC6D5}"/>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5171547">
                <a:off x="3251556" y="4498716"/>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Résultat de recherche d'images pour &quot;bacteria icon&quot;">
                <a:extLst>
                  <a:ext uri="{FF2B5EF4-FFF2-40B4-BE49-F238E27FC236}">
                    <a16:creationId xmlns:a16="http://schemas.microsoft.com/office/drawing/2014/main" id="{0093F7EB-2574-D44B-83E0-CFF057E331E5}"/>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11588993">
                <a:off x="3813550" y="4125840"/>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Résultat de recherche d'images pour &quot;bacteria icon&quot;">
                <a:extLst>
                  <a:ext uri="{FF2B5EF4-FFF2-40B4-BE49-F238E27FC236}">
                    <a16:creationId xmlns:a16="http://schemas.microsoft.com/office/drawing/2014/main" id="{F718A4C7-C66A-0149-9D47-743F1D5E723C}"/>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20962948">
                <a:off x="4520363" y="4343991"/>
                <a:ext cx="587806" cy="58780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Résultat de recherche d'images pour &quot;animal icon&quot;">
              <a:extLst>
                <a:ext uri="{FF2B5EF4-FFF2-40B4-BE49-F238E27FC236}">
                  <a16:creationId xmlns:a16="http://schemas.microsoft.com/office/drawing/2014/main" id="{3D634F97-B306-EA4F-ABDA-EFAF1330781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5664" b="8538"/>
            <a:stretch/>
          </p:blipFill>
          <p:spPr bwMode="auto">
            <a:xfrm>
              <a:off x="902766" y="3931295"/>
              <a:ext cx="1385218" cy="118848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Résultat de recherche d'images pour &quot;bacteria icon&quot;">
              <a:extLst>
                <a:ext uri="{FF2B5EF4-FFF2-40B4-BE49-F238E27FC236}">
                  <a16:creationId xmlns:a16="http://schemas.microsoft.com/office/drawing/2014/main" id="{A212B922-D671-3F41-9259-5E71D7545093}"/>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5171547">
              <a:off x="722074" y="4415868"/>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Résultat de recherche d'images pour &quot;bacteria icon&quot;">
              <a:extLst>
                <a:ext uri="{FF2B5EF4-FFF2-40B4-BE49-F238E27FC236}">
                  <a16:creationId xmlns:a16="http://schemas.microsoft.com/office/drawing/2014/main" id="{5BB09407-F167-CD4E-88E7-EC9C14409244}"/>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11588993">
              <a:off x="1284068" y="4042992"/>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Résultat de recherche d'images pour &quot;bacteria icon&quot;">
              <a:extLst>
                <a:ext uri="{FF2B5EF4-FFF2-40B4-BE49-F238E27FC236}">
                  <a16:creationId xmlns:a16="http://schemas.microsoft.com/office/drawing/2014/main" id="{DEF4E229-CD2A-5248-97C8-CDD1574ED351}"/>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20962948">
              <a:off x="1990881" y="4261143"/>
              <a:ext cx="587806" cy="587806"/>
            </a:xfrm>
            <a:prstGeom prst="rect">
              <a:avLst/>
            </a:prstGeom>
            <a:noFill/>
            <a:extLst>
              <a:ext uri="{909E8E84-426E-40DD-AFC4-6F175D3DCCD1}">
                <a14:hiddenFill xmlns:a14="http://schemas.microsoft.com/office/drawing/2010/main">
                  <a:solidFill>
                    <a:srgbClr val="FFFFFF"/>
                  </a:solidFill>
                </a14:hiddenFill>
              </a:ext>
            </a:extLst>
          </p:spPr>
        </p:pic>
      </p:grpSp>
      <p:pic>
        <p:nvPicPr>
          <p:cNvPr id="42" name="Picture 8" descr="Résultat de recherche d'images pour &quot;antibiotic icon&quot;">
            <a:extLst>
              <a:ext uri="{FF2B5EF4-FFF2-40B4-BE49-F238E27FC236}">
                <a16:creationId xmlns:a16="http://schemas.microsoft.com/office/drawing/2014/main" id="{FDC7F350-C436-DF46-8411-CA25780E83A6}"/>
              </a:ext>
            </a:extLst>
          </p:cNvPr>
          <p:cNvPicPr>
            <a:picLocks noChangeAspect="1" noChangeArrowheads="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31520" y="4520667"/>
            <a:ext cx="250631" cy="25063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Résultat de recherche d'images pour &quot;antibiotic icon&quot;">
            <a:extLst>
              <a:ext uri="{FF2B5EF4-FFF2-40B4-BE49-F238E27FC236}">
                <a16:creationId xmlns:a16="http://schemas.microsoft.com/office/drawing/2014/main" id="{9890C742-89A4-2749-AEF5-0EE0282709E1}"/>
              </a:ext>
            </a:extLst>
          </p:cNvPr>
          <p:cNvPicPr>
            <a:picLocks noChangeAspect="1" noChangeArrowheads="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14731" y="4520667"/>
            <a:ext cx="250631" cy="250631"/>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a:extLst>
              <a:ext uri="{FF2B5EF4-FFF2-40B4-BE49-F238E27FC236}">
                <a16:creationId xmlns:a16="http://schemas.microsoft.com/office/drawing/2014/main" id="{AD3BD1F9-107F-8547-9440-204DE437198B}"/>
              </a:ext>
            </a:extLst>
          </p:cNvPr>
          <p:cNvCxnSpPr/>
          <p:nvPr/>
        </p:nvCxnSpPr>
        <p:spPr>
          <a:xfrm>
            <a:off x="2559203" y="5790717"/>
            <a:ext cx="72560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boulet au pied icone&quot;">
            <a:extLst>
              <a:ext uri="{FF2B5EF4-FFF2-40B4-BE49-F238E27FC236}">
                <a16:creationId xmlns:a16="http://schemas.microsoft.com/office/drawing/2014/main" id="{42B98DE5-7667-294A-B811-D382C4D3FEA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52357" r="-1"/>
          <a:stretch/>
        </p:blipFill>
        <p:spPr bwMode="auto">
          <a:xfrm>
            <a:off x="6196989" y="4925515"/>
            <a:ext cx="863159" cy="136045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Résultat de recherche d'images pour &quot;boulet au pied icone&quot;">
            <a:extLst>
              <a:ext uri="{FF2B5EF4-FFF2-40B4-BE49-F238E27FC236}">
                <a16:creationId xmlns:a16="http://schemas.microsoft.com/office/drawing/2014/main" id="{8ADEA499-0BBB-4F41-92E4-02EBC68F58A3}"/>
              </a:ext>
            </a:extLst>
          </p:cNvPr>
          <p:cNvPicPr>
            <a:picLocks noChangeAspect="1" noChangeArrowheads="1"/>
          </p:cNvPicPr>
          <p:nvPr/>
        </p:nvPicPr>
        <p:blipFill rotWithShape="1">
          <a:blip r:embed="rId18">
            <a:alphaModFix amt="50000"/>
            <a:extLst>
              <a:ext uri="{BEBA8EAE-BF5A-486C-A8C5-ECC9F3942E4B}">
                <a14:imgProps xmlns:a14="http://schemas.microsoft.com/office/drawing/2010/main">
                  <a14:imgLayer>
                    <a14:imgEffect>
                      <a14:artisticLineDrawing/>
                    </a14:imgEffect>
                  </a14:imgLayer>
                </a14:imgProps>
              </a:ext>
              <a:ext uri="{28A0092B-C50C-407E-A947-70E740481C1C}">
                <a14:useLocalDpi xmlns:a14="http://schemas.microsoft.com/office/drawing/2010/main" val="0"/>
              </a:ext>
            </a:extLst>
          </a:blip>
          <a:srcRect r="50994"/>
          <a:stretch/>
        </p:blipFill>
        <p:spPr bwMode="auto">
          <a:xfrm>
            <a:off x="5309149" y="4863001"/>
            <a:ext cx="887841" cy="136045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99873E49-F83B-8147-A5A4-A76F5E1B9980}"/>
              </a:ext>
            </a:extLst>
          </p:cNvPr>
          <p:cNvSpPr txBox="1"/>
          <p:nvPr/>
        </p:nvSpPr>
        <p:spPr>
          <a:xfrm>
            <a:off x="2095500" y="367940"/>
            <a:ext cx="8585199" cy="954107"/>
          </a:xfrm>
          <a:prstGeom prst="rect">
            <a:avLst/>
          </a:prstGeom>
          <a:noFill/>
        </p:spPr>
        <p:txBody>
          <a:bodyPr wrap="square" rtlCol="0">
            <a:spAutoFit/>
          </a:bodyPr>
          <a:lstStyle/>
          <a:p>
            <a:pPr algn="ctr"/>
            <a:r>
              <a:rPr lang="en-US" sz="2800" b="1" dirty="0"/>
              <a:t>Reduced usage of AB in animals could even be detrimental for public health in certain scenario</a:t>
            </a:r>
          </a:p>
        </p:txBody>
      </p:sp>
    </p:spTree>
    <p:extLst>
      <p:ext uri="{BB962C8B-B14F-4D97-AF65-F5344CB8AC3E}">
        <p14:creationId xmlns:p14="http://schemas.microsoft.com/office/powerpoint/2010/main" val="1921497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1819C53B-6CCA-6747-9605-944946106CBD}"/>
              </a:ext>
            </a:extLst>
          </p:cNvPr>
          <p:cNvGrpSpPr/>
          <p:nvPr/>
        </p:nvGrpSpPr>
        <p:grpSpPr>
          <a:xfrm>
            <a:off x="733817" y="1635084"/>
            <a:ext cx="4555910" cy="2200431"/>
            <a:chOff x="641446" y="2958423"/>
            <a:chExt cx="4555910" cy="2200431"/>
          </a:xfrm>
        </p:grpSpPr>
        <p:sp>
          <p:nvSpPr>
            <p:cNvPr id="50" name="Rectangle 49">
              <a:extLst>
                <a:ext uri="{FF2B5EF4-FFF2-40B4-BE49-F238E27FC236}">
                  <a16:creationId xmlns:a16="http://schemas.microsoft.com/office/drawing/2014/main" id="{518785A4-B9C3-DD4D-88FF-3CDBB44E60BD}"/>
                </a:ext>
              </a:extLst>
            </p:cNvPr>
            <p:cNvSpPr/>
            <p:nvPr/>
          </p:nvSpPr>
          <p:spPr>
            <a:xfrm>
              <a:off x="641446" y="3903260"/>
              <a:ext cx="1939121" cy="125559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404477E-5BA6-BC48-892B-995A1DBBCC60}"/>
                </a:ext>
              </a:extLst>
            </p:cNvPr>
            <p:cNvSpPr/>
            <p:nvPr/>
          </p:nvSpPr>
          <p:spPr>
            <a:xfrm>
              <a:off x="3192439" y="3903260"/>
              <a:ext cx="1939121" cy="125559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 descr="Résultat de recherche d'images pour &quot;human icon&quot;">
              <a:extLst>
                <a:ext uri="{FF2B5EF4-FFF2-40B4-BE49-F238E27FC236}">
                  <a16:creationId xmlns:a16="http://schemas.microsoft.com/office/drawing/2014/main" id="{CA63AB02-950E-1B4E-A414-7604A13F3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903" y="3916907"/>
              <a:ext cx="1228299" cy="12282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BAEFCCB-0422-C64D-9650-4831C60822D1}"/>
                    </a:ext>
                  </a:extLst>
                </p:cNvPr>
                <p:cNvSpPr txBox="1"/>
                <p:nvPr/>
              </p:nvSpPr>
              <p:spPr>
                <a:xfrm>
                  <a:off x="765415" y="3541120"/>
                  <a:ext cx="1815152" cy="65851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𝑅</m:t>
                            </m:r>
                          </m:e>
                          <m:sub>
                            <m:r>
                              <a:rPr lang="en-GB" i="1">
                                <a:solidFill>
                                  <a:srgbClr val="C00000"/>
                                </a:solidFill>
                                <a:latin typeface="Cambria Math" panose="02040503050406030204" pitchFamily="18" charset="0"/>
                              </a:rPr>
                              <m:t>0,</m:t>
                            </m:r>
                            <m:r>
                              <a:rPr lang="en-GB" i="1">
                                <a:solidFill>
                                  <a:srgbClr val="C00000"/>
                                </a:solidFill>
                                <a:latin typeface="Cambria Math" panose="02040503050406030204" pitchFamily="18" charset="0"/>
                              </a:rPr>
                              <m:t>𝑅</m:t>
                            </m:r>
                          </m:sub>
                        </m:sSub>
                        <m:r>
                          <a:rPr lang="en-GB" b="0" i="0" smtClean="0">
                            <a:solidFill>
                              <a:schemeClr val="tx1"/>
                            </a:solidFill>
                            <a:latin typeface="Cambria Math" panose="02040503050406030204" pitchFamily="18" charset="0"/>
                          </a:rPr>
                          <m:t>&gt;</m:t>
                        </m:r>
                        <m:r>
                          <a:rPr lang="en-GB">
                            <a:solidFill>
                              <a:schemeClr val="accent5"/>
                            </a:solidFill>
                            <a:latin typeface="Cambria Math" panose="02040503050406030204" pitchFamily="18" charset="0"/>
                          </a:rPr>
                          <m:t> </m:t>
                        </m:r>
                        <m:sSub>
                          <m:sSubPr>
                            <m:ctrlPr>
                              <a:rPr lang="en-US" i="1">
                                <a:solidFill>
                                  <a:schemeClr val="accent5"/>
                                </a:solidFill>
                                <a:latin typeface="Cambria Math" panose="02040503050406030204" pitchFamily="18" charset="0"/>
                              </a:rPr>
                            </m:ctrlPr>
                          </m:sSubPr>
                          <m:e>
                            <m:r>
                              <a:rPr lang="en-GB" i="1">
                                <a:solidFill>
                                  <a:schemeClr val="accent5"/>
                                </a:solidFill>
                                <a:latin typeface="Cambria Math" panose="02040503050406030204" pitchFamily="18" charset="0"/>
                              </a:rPr>
                              <m:t>𝑅</m:t>
                            </m:r>
                          </m:e>
                          <m:sub>
                            <m:r>
                              <a:rPr lang="en-GB" i="1">
                                <a:solidFill>
                                  <a:schemeClr val="accent5"/>
                                </a:solidFill>
                                <a:latin typeface="Cambria Math" panose="02040503050406030204" pitchFamily="18" charset="0"/>
                              </a:rPr>
                              <m:t>0,</m:t>
                            </m:r>
                            <m:r>
                              <a:rPr lang="en-GB" i="1">
                                <a:solidFill>
                                  <a:schemeClr val="accent5"/>
                                </a:solidFill>
                                <a:latin typeface="Cambria Math" panose="02040503050406030204" pitchFamily="18" charset="0"/>
                              </a:rPr>
                              <m:t>𝑆</m:t>
                            </m:r>
                          </m:sub>
                        </m:sSub>
                      </m:oMath>
                    </m:oMathPara>
                  </a14:m>
                  <a:endParaRPr lang="en-US" dirty="0"/>
                </a:p>
                <a:p>
                  <a:pPr algn="ctr"/>
                  <a:endParaRPr lang="en-US" dirty="0"/>
                </a:p>
              </p:txBody>
            </p:sp>
          </mc:Choice>
          <mc:Fallback xmlns="">
            <p:sp>
              <p:nvSpPr>
                <p:cNvPr id="11" name="TextBox 10">
                  <a:extLst>
                    <a:ext uri="{FF2B5EF4-FFF2-40B4-BE49-F238E27FC236}">
                      <a16:creationId xmlns:a16="http://schemas.microsoft.com/office/drawing/2014/main" id="{3D343213-A585-7345-91EB-0498DC3EAC2A}"/>
                    </a:ext>
                  </a:extLst>
                </p:cNvPr>
                <p:cNvSpPr txBox="1">
                  <a:spLocks noRot="1" noChangeAspect="1" noMove="1" noResize="1" noEditPoints="1" noAdjustHandles="1" noChangeArrowheads="1" noChangeShapeType="1" noTextEdit="1"/>
                </p:cNvSpPr>
                <p:nvPr/>
              </p:nvSpPr>
              <p:spPr>
                <a:xfrm>
                  <a:off x="765415" y="3541120"/>
                  <a:ext cx="1815152" cy="65851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177E222-B93C-594B-B29F-C829E4982033}"/>
                    </a:ext>
                  </a:extLst>
                </p:cNvPr>
                <p:cNvSpPr txBox="1"/>
                <p:nvPr/>
              </p:nvSpPr>
              <p:spPr>
                <a:xfrm>
                  <a:off x="3382204" y="3524495"/>
                  <a:ext cx="1815152" cy="65851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𝑅</m:t>
                            </m:r>
                          </m:e>
                          <m:sub>
                            <m:r>
                              <a:rPr lang="en-GB" i="1">
                                <a:solidFill>
                                  <a:srgbClr val="C00000"/>
                                </a:solidFill>
                                <a:latin typeface="Cambria Math" panose="02040503050406030204" pitchFamily="18" charset="0"/>
                              </a:rPr>
                              <m:t>0,</m:t>
                            </m:r>
                            <m:r>
                              <a:rPr lang="en-GB" i="1">
                                <a:solidFill>
                                  <a:srgbClr val="C00000"/>
                                </a:solidFill>
                                <a:latin typeface="Cambria Math" panose="02040503050406030204" pitchFamily="18" charset="0"/>
                              </a:rPr>
                              <m:t>𝑅</m:t>
                            </m:r>
                          </m:sub>
                        </m:sSub>
                        <m:r>
                          <a:rPr lang="en-GB" b="0" i="0" smtClean="0">
                            <a:solidFill>
                              <a:schemeClr val="tx1"/>
                            </a:solidFill>
                            <a:latin typeface="Cambria Math" panose="02040503050406030204" pitchFamily="18" charset="0"/>
                          </a:rPr>
                          <m:t>&lt;</m:t>
                        </m:r>
                        <m:r>
                          <a:rPr lang="en-GB">
                            <a:solidFill>
                              <a:schemeClr val="accent5"/>
                            </a:solidFill>
                            <a:latin typeface="Cambria Math" panose="02040503050406030204" pitchFamily="18" charset="0"/>
                          </a:rPr>
                          <m:t> </m:t>
                        </m:r>
                        <m:sSub>
                          <m:sSubPr>
                            <m:ctrlPr>
                              <a:rPr lang="en-US" i="1">
                                <a:solidFill>
                                  <a:schemeClr val="accent5"/>
                                </a:solidFill>
                                <a:latin typeface="Cambria Math" panose="02040503050406030204" pitchFamily="18" charset="0"/>
                              </a:rPr>
                            </m:ctrlPr>
                          </m:sSubPr>
                          <m:e>
                            <m:r>
                              <a:rPr lang="en-GB" i="1">
                                <a:solidFill>
                                  <a:schemeClr val="accent5"/>
                                </a:solidFill>
                                <a:latin typeface="Cambria Math" panose="02040503050406030204" pitchFamily="18" charset="0"/>
                              </a:rPr>
                              <m:t>𝑅</m:t>
                            </m:r>
                          </m:e>
                          <m:sub>
                            <m:r>
                              <a:rPr lang="en-GB" i="1">
                                <a:solidFill>
                                  <a:schemeClr val="accent5"/>
                                </a:solidFill>
                                <a:latin typeface="Cambria Math" panose="02040503050406030204" pitchFamily="18" charset="0"/>
                              </a:rPr>
                              <m:t>0,</m:t>
                            </m:r>
                            <m:r>
                              <a:rPr lang="en-GB" i="1">
                                <a:solidFill>
                                  <a:schemeClr val="accent5"/>
                                </a:solidFill>
                                <a:latin typeface="Cambria Math" panose="02040503050406030204" pitchFamily="18" charset="0"/>
                              </a:rPr>
                              <m:t>𝑆</m:t>
                            </m:r>
                          </m:sub>
                        </m:sSub>
                      </m:oMath>
                    </m:oMathPara>
                  </a14:m>
                  <a:endParaRPr lang="en-US" dirty="0"/>
                </a:p>
                <a:p>
                  <a:pPr algn="ctr"/>
                  <a:endParaRPr lang="en-US" dirty="0"/>
                </a:p>
              </p:txBody>
            </p:sp>
          </mc:Choice>
          <mc:Fallback xmlns="">
            <p:sp>
              <p:nvSpPr>
                <p:cNvPr id="14" name="TextBox 13">
                  <a:extLst>
                    <a:ext uri="{FF2B5EF4-FFF2-40B4-BE49-F238E27FC236}">
                      <a16:creationId xmlns:a16="http://schemas.microsoft.com/office/drawing/2014/main" id="{A965D008-24D2-144F-849E-5B5E505B7534}"/>
                    </a:ext>
                  </a:extLst>
                </p:cNvPr>
                <p:cNvSpPr txBox="1">
                  <a:spLocks noRot="1" noChangeAspect="1" noMove="1" noResize="1" noEditPoints="1" noAdjustHandles="1" noChangeArrowheads="1" noChangeShapeType="1" noTextEdit="1"/>
                </p:cNvSpPr>
                <p:nvPr/>
              </p:nvSpPr>
              <p:spPr>
                <a:xfrm>
                  <a:off x="3382204" y="3524495"/>
                  <a:ext cx="1815152" cy="658514"/>
                </a:xfrm>
                <a:prstGeom prst="rect">
                  <a:avLst/>
                </a:prstGeom>
                <a:blipFill>
                  <a:blip r:embed="rId7"/>
                  <a:stretch>
                    <a:fillRect/>
                  </a:stretch>
                </a:blipFill>
              </p:spPr>
              <p:txBody>
                <a:bodyPr/>
                <a:lstStyle/>
                <a:p>
                  <a:r>
                    <a:rPr lang="en-US">
                      <a:noFill/>
                    </a:rPr>
                    <a:t> </a:t>
                  </a:r>
                </a:p>
              </p:txBody>
            </p:sp>
          </mc:Fallback>
        </mc:AlternateContent>
        <p:grpSp>
          <p:nvGrpSpPr>
            <p:cNvPr id="55" name="Group 54">
              <a:extLst>
                <a:ext uri="{FF2B5EF4-FFF2-40B4-BE49-F238E27FC236}">
                  <a16:creationId xmlns:a16="http://schemas.microsoft.com/office/drawing/2014/main" id="{70A4FE72-B68C-9C46-9B9E-A42FD4AD1C04}"/>
                </a:ext>
              </a:extLst>
            </p:cNvPr>
            <p:cNvGrpSpPr/>
            <p:nvPr/>
          </p:nvGrpSpPr>
          <p:grpSpPr>
            <a:xfrm>
              <a:off x="3251556" y="4125840"/>
              <a:ext cx="1856613" cy="960682"/>
              <a:chOff x="3251556" y="4125840"/>
              <a:chExt cx="1856613" cy="960682"/>
            </a:xfrm>
          </p:grpSpPr>
          <p:pic>
            <p:nvPicPr>
              <p:cNvPr id="63" name="Picture 10" descr="Résultat de recherche d'images pour &quot;bacteria icon&quot;">
                <a:extLst>
                  <a:ext uri="{FF2B5EF4-FFF2-40B4-BE49-F238E27FC236}">
                    <a16:creationId xmlns:a16="http://schemas.microsoft.com/office/drawing/2014/main" id="{56B9045C-864C-CE4B-BDE2-C56728B2E78E}"/>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5171547">
                <a:off x="3251556" y="4498716"/>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0" descr="Résultat de recherche d'images pour &quot;bacteria icon&quot;">
                <a:extLst>
                  <a:ext uri="{FF2B5EF4-FFF2-40B4-BE49-F238E27FC236}">
                    <a16:creationId xmlns:a16="http://schemas.microsoft.com/office/drawing/2014/main" id="{A05834CB-1257-D14C-A89B-B95E37482E5C}"/>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11588993">
                <a:off x="3813550" y="4125840"/>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0" descr="Résultat de recherche d'images pour &quot;bacteria icon&quot;">
                <a:extLst>
                  <a:ext uri="{FF2B5EF4-FFF2-40B4-BE49-F238E27FC236}">
                    <a16:creationId xmlns:a16="http://schemas.microsoft.com/office/drawing/2014/main" id="{62BCFBEC-8BB7-3E4B-9F72-92FA955B3F4E}"/>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20962948">
                <a:off x="4520363" y="4343991"/>
                <a:ext cx="587806" cy="587806"/>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8" descr="Résultat de recherche d'images pour &quot;antibiotic icon&quot;">
              <a:extLst>
                <a:ext uri="{FF2B5EF4-FFF2-40B4-BE49-F238E27FC236}">
                  <a16:creationId xmlns:a16="http://schemas.microsoft.com/office/drawing/2014/main" id="{FBB18E89-0B78-124B-B29F-74ACFFAB35D0}"/>
                </a:ext>
              </a:extLst>
            </p:cNvPr>
            <p:cNvPicPr>
              <a:picLocks noChangeAspect="1" noChangeArrowheads="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04881" y="2958423"/>
              <a:ext cx="612249" cy="61224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Résultat de recherche d'images pour &quot;animal icon&quot;">
              <a:extLst>
                <a:ext uri="{FF2B5EF4-FFF2-40B4-BE49-F238E27FC236}">
                  <a16:creationId xmlns:a16="http://schemas.microsoft.com/office/drawing/2014/main" id="{6D5AECE9-256F-C04B-A46C-E999225E3CC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5664" b="8538"/>
            <a:stretch/>
          </p:blipFill>
          <p:spPr bwMode="auto">
            <a:xfrm>
              <a:off x="902766" y="3931295"/>
              <a:ext cx="1385218" cy="118848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Résultat de recherche d'images pour &quot;antibiotic icon&quot;">
              <a:extLst>
                <a:ext uri="{FF2B5EF4-FFF2-40B4-BE49-F238E27FC236}">
                  <a16:creationId xmlns:a16="http://schemas.microsoft.com/office/drawing/2014/main" id="{876FDBA0-6E8D-C34D-B198-8DA057A721E3}"/>
                </a:ext>
              </a:extLst>
            </p:cNvPr>
            <p:cNvPicPr>
              <a:picLocks noChangeAspect="1" noChangeArrowheads="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39149" y="3178072"/>
              <a:ext cx="250631" cy="25063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Résultat de recherche d'images pour &quot;bacteria icon&quot;">
              <a:extLst>
                <a:ext uri="{FF2B5EF4-FFF2-40B4-BE49-F238E27FC236}">
                  <a16:creationId xmlns:a16="http://schemas.microsoft.com/office/drawing/2014/main" id="{08841183-E1CF-5044-BB69-9B53D3EC5893}"/>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5171547">
              <a:off x="722074" y="4415868"/>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Résultat de recherche d'images pour &quot;bacteria icon&quot;">
              <a:extLst>
                <a:ext uri="{FF2B5EF4-FFF2-40B4-BE49-F238E27FC236}">
                  <a16:creationId xmlns:a16="http://schemas.microsoft.com/office/drawing/2014/main" id="{954E5020-F62C-5847-8491-0F8A9818ECB5}"/>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11588993">
              <a:off x="1284068" y="4042992"/>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descr="Résultat de recherche d'images pour &quot;bacteria icon&quot;">
              <a:extLst>
                <a:ext uri="{FF2B5EF4-FFF2-40B4-BE49-F238E27FC236}">
                  <a16:creationId xmlns:a16="http://schemas.microsoft.com/office/drawing/2014/main" id="{311A1179-B74A-4F45-B5B5-6754B6D04616}"/>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20962948">
              <a:off x="1990881" y="4261143"/>
              <a:ext cx="587806" cy="587806"/>
            </a:xfrm>
            <a:prstGeom prst="rect">
              <a:avLst/>
            </a:prstGeom>
            <a:noFill/>
            <a:extLst>
              <a:ext uri="{909E8E84-426E-40DD-AFC4-6F175D3DCCD1}">
                <a14:hiddenFill xmlns:a14="http://schemas.microsoft.com/office/drawing/2010/main">
                  <a:solidFill>
                    <a:srgbClr val="FFFFFF"/>
                  </a:solidFill>
                </a14:hiddenFill>
              </a:ext>
            </a:extLst>
          </p:spPr>
        </p:pic>
      </p:grpSp>
      <p:pic>
        <p:nvPicPr>
          <p:cNvPr id="67" name="Picture 10" descr="Résultat de recherche d'images pour &quot;bacteria icon&quot;">
            <a:extLst>
              <a:ext uri="{FF2B5EF4-FFF2-40B4-BE49-F238E27FC236}">
                <a16:creationId xmlns:a16="http://schemas.microsoft.com/office/drawing/2014/main" id="{41201334-B3D2-9846-9854-F40F412E4D4A}"/>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20962948">
            <a:off x="4154138" y="3275043"/>
            <a:ext cx="438072" cy="43807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Résultat de recherche d'images pour &quot;bacteria icon&quot;">
            <a:extLst>
              <a:ext uri="{FF2B5EF4-FFF2-40B4-BE49-F238E27FC236}">
                <a16:creationId xmlns:a16="http://schemas.microsoft.com/office/drawing/2014/main" id="{8F826EC8-A5E3-5546-8E89-ED3B1F74097C}"/>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4751971">
            <a:off x="3505120" y="2696565"/>
            <a:ext cx="438072" cy="438072"/>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Arrow Connector 69">
            <a:extLst>
              <a:ext uri="{FF2B5EF4-FFF2-40B4-BE49-F238E27FC236}">
                <a16:creationId xmlns:a16="http://schemas.microsoft.com/office/drawing/2014/main" id="{69B3A1D7-E750-D34D-9B10-A514DCA218B4}"/>
              </a:ext>
            </a:extLst>
          </p:cNvPr>
          <p:cNvCxnSpPr/>
          <p:nvPr/>
        </p:nvCxnSpPr>
        <p:spPr>
          <a:xfrm>
            <a:off x="2615469" y="3156508"/>
            <a:ext cx="72560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1" name="Picture 2" descr="Résultat de recherche d'images pour &quot;boulet au pied icone&quot;">
            <a:extLst>
              <a:ext uri="{FF2B5EF4-FFF2-40B4-BE49-F238E27FC236}">
                <a16:creationId xmlns:a16="http://schemas.microsoft.com/office/drawing/2014/main" id="{C891E9D5-B24F-9145-88B7-1C53E82BBD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66600" y="2373046"/>
            <a:ext cx="1811705" cy="136045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BC14BC01-464C-DB47-81E2-82D8C5C56393}"/>
              </a:ext>
            </a:extLst>
          </p:cNvPr>
          <p:cNvGrpSpPr/>
          <p:nvPr/>
        </p:nvGrpSpPr>
        <p:grpSpPr>
          <a:xfrm>
            <a:off x="681805" y="4835365"/>
            <a:ext cx="4555910" cy="1634359"/>
            <a:chOff x="641446" y="3524495"/>
            <a:chExt cx="4555910" cy="1634359"/>
          </a:xfrm>
        </p:grpSpPr>
        <p:sp>
          <p:nvSpPr>
            <p:cNvPr id="24" name="Rectangle 23">
              <a:extLst>
                <a:ext uri="{FF2B5EF4-FFF2-40B4-BE49-F238E27FC236}">
                  <a16:creationId xmlns:a16="http://schemas.microsoft.com/office/drawing/2014/main" id="{88D9EFD8-6927-B14B-B2D5-5373B892BFE7}"/>
                </a:ext>
              </a:extLst>
            </p:cNvPr>
            <p:cNvSpPr/>
            <p:nvPr/>
          </p:nvSpPr>
          <p:spPr>
            <a:xfrm>
              <a:off x="641446" y="3903260"/>
              <a:ext cx="1939121" cy="125559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F02E576-3B94-A240-99DD-EA7299338F4B}"/>
                </a:ext>
              </a:extLst>
            </p:cNvPr>
            <p:cNvSpPr/>
            <p:nvPr/>
          </p:nvSpPr>
          <p:spPr>
            <a:xfrm>
              <a:off x="3192439" y="3903260"/>
              <a:ext cx="1939121" cy="125559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descr="Résultat de recherche d'images pour &quot;human icon&quot;">
              <a:extLst>
                <a:ext uri="{FF2B5EF4-FFF2-40B4-BE49-F238E27FC236}">
                  <a16:creationId xmlns:a16="http://schemas.microsoft.com/office/drawing/2014/main" id="{2389655C-453B-E842-B33E-E6580FEF52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903" y="3916907"/>
              <a:ext cx="1228299" cy="12282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59827EB-6B53-7145-A67A-F5DC4E2DD649}"/>
                    </a:ext>
                  </a:extLst>
                </p:cNvPr>
                <p:cNvSpPr txBox="1"/>
                <p:nvPr/>
              </p:nvSpPr>
              <p:spPr>
                <a:xfrm>
                  <a:off x="765415" y="3541120"/>
                  <a:ext cx="1815152" cy="65851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𝑅</m:t>
                            </m:r>
                          </m:e>
                          <m:sub>
                            <m:r>
                              <a:rPr lang="en-GB" i="1">
                                <a:solidFill>
                                  <a:srgbClr val="C00000"/>
                                </a:solidFill>
                                <a:latin typeface="Cambria Math" panose="02040503050406030204" pitchFamily="18" charset="0"/>
                              </a:rPr>
                              <m:t>0,</m:t>
                            </m:r>
                            <m:r>
                              <a:rPr lang="en-GB" i="1">
                                <a:solidFill>
                                  <a:srgbClr val="C00000"/>
                                </a:solidFill>
                                <a:latin typeface="Cambria Math" panose="02040503050406030204" pitchFamily="18" charset="0"/>
                              </a:rPr>
                              <m:t>𝑅</m:t>
                            </m:r>
                          </m:sub>
                        </m:sSub>
                        <m:r>
                          <a:rPr lang="en-GB" b="0" i="0" smtClean="0">
                            <a:solidFill>
                              <a:srgbClr val="C00000"/>
                            </a:solidFill>
                            <a:latin typeface="Cambria Math" panose="02040503050406030204" pitchFamily="18" charset="0"/>
                          </a:rPr>
                          <m:t>&lt;</m:t>
                        </m:r>
                        <m:r>
                          <a:rPr lang="en-GB">
                            <a:solidFill>
                              <a:schemeClr val="accent5"/>
                            </a:solidFill>
                            <a:latin typeface="Cambria Math" panose="02040503050406030204" pitchFamily="18" charset="0"/>
                          </a:rPr>
                          <m:t> </m:t>
                        </m:r>
                        <m:sSub>
                          <m:sSubPr>
                            <m:ctrlPr>
                              <a:rPr lang="en-US" i="1">
                                <a:solidFill>
                                  <a:schemeClr val="accent5"/>
                                </a:solidFill>
                                <a:latin typeface="Cambria Math" panose="02040503050406030204" pitchFamily="18" charset="0"/>
                              </a:rPr>
                            </m:ctrlPr>
                          </m:sSubPr>
                          <m:e>
                            <m:r>
                              <a:rPr lang="en-GB" i="1">
                                <a:solidFill>
                                  <a:schemeClr val="accent5"/>
                                </a:solidFill>
                                <a:latin typeface="Cambria Math" panose="02040503050406030204" pitchFamily="18" charset="0"/>
                              </a:rPr>
                              <m:t>𝑅</m:t>
                            </m:r>
                          </m:e>
                          <m:sub>
                            <m:r>
                              <a:rPr lang="en-GB" i="1">
                                <a:solidFill>
                                  <a:schemeClr val="accent5"/>
                                </a:solidFill>
                                <a:latin typeface="Cambria Math" panose="02040503050406030204" pitchFamily="18" charset="0"/>
                              </a:rPr>
                              <m:t>0,</m:t>
                            </m:r>
                            <m:r>
                              <a:rPr lang="en-GB" i="1">
                                <a:solidFill>
                                  <a:schemeClr val="accent5"/>
                                </a:solidFill>
                                <a:latin typeface="Cambria Math" panose="02040503050406030204" pitchFamily="18" charset="0"/>
                              </a:rPr>
                              <m:t>𝑆</m:t>
                            </m:r>
                          </m:sub>
                        </m:sSub>
                      </m:oMath>
                    </m:oMathPara>
                  </a14:m>
                  <a:endParaRPr lang="en-US" dirty="0"/>
                </a:p>
                <a:p>
                  <a:pPr algn="ctr"/>
                  <a:endParaRPr lang="en-US" dirty="0"/>
                </a:p>
              </p:txBody>
            </p:sp>
          </mc:Choice>
          <mc:Fallback xmlns="">
            <p:sp>
              <p:nvSpPr>
                <p:cNvPr id="27" name="TextBox 26">
                  <a:extLst>
                    <a:ext uri="{FF2B5EF4-FFF2-40B4-BE49-F238E27FC236}">
                      <a16:creationId xmlns:a16="http://schemas.microsoft.com/office/drawing/2014/main" id="{A59827EB-6B53-7145-A67A-F5DC4E2DD649}"/>
                    </a:ext>
                  </a:extLst>
                </p:cNvPr>
                <p:cNvSpPr txBox="1">
                  <a:spLocks noRot="1" noChangeAspect="1" noMove="1" noResize="1" noEditPoints="1" noAdjustHandles="1" noChangeArrowheads="1" noChangeShapeType="1" noTextEdit="1"/>
                </p:cNvSpPr>
                <p:nvPr/>
              </p:nvSpPr>
              <p:spPr>
                <a:xfrm>
                  <a:off x="765415" y="3541120"/>
                  <a:ext cx="1815152" cy="65851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E1BFEBA-6A2C-F84D-899D-3AFB435DC1AE}"/>
                    </a:ext>
                  </a:extLst>
                </p:cNvPr>
                <p:cNvSpPr txBox="1"/>
                <p:nvPr/>
              </p:nvSpPr>
              <p:spPr>
                <a:xfrm>
                  <a:off x="3382204" y="3524495"/>
                  <a:ext cx="1815152" cy="65851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𝑅</m:t>
                            </m:r>
                          </m:e>
                          <m:sub>
                            <m:r>
                              <a:rPr lang="en-GB" i="1">
                                <a:solidFill>
                                  <a:srgbClr val="C00000"/>
                                </a:solidFill>
                                <a:latin typeface="Cambria Math" panose="02040503050406030204" pitchFamily="18" charset="0"/>
                              </a:rPr>
                              <m:t>0,</m:t>
                            </m:r>
                            <m:r>
                              <a:rPr lang="en-GB" i="1">
                                <a:solidFill>
                                  <a:srgbClr val="C00000"/>
                                </a:solidFill>
                                <a:latin typeface="Cambria Math" panose="02040503050406030204" pitchFamily="18" charset="0"/>
                              </a:rPr>
                              <m:t>𝑅</m:t>
                            </m:r>
                          </m:sub>
                        </m:sSub>
                        <m:r>
                          <a:rPr lang="en-GB" b="0" i="0" smtClean="0">
                            <a:solidFill>
                              <a:schemeClr val="tx1"/>
                            </a:solidFill>
                            <a:latin typeface="Cambria Math" panose="02040503050406030204" pitchFamily="18" charset="0"/>
                          </a:rPr>
                          <m:t>&lt;</m:t>
                        </m:r>
                        <m:r>
                          <a:rPr lang="en-GB">
                            <a:solidFill>
                              <a:schemeClr val="accent5"/>
                            </a:solidFill>
                            <a:latin typeface="Cambria Math" panose="02040503050406030204" pitchFamily="18" charset="0"/>
                          </a:rPr>
                          <m:t> </m:t>
                        </m:r>
                        <m:sSub>
                          <m:sSubPr>
                            <m:ctrlPr>
                              <a:rPr lang="en-US" i="1">
                                <a:solidFill>
                                  <a:schemeClr val="accent5"/>
                                </a:solidFill>
                                <a:latin typeface="Cambria Math" panose="02040503050406030204" pitchFamily="18" charset="0"/>
                              </a:rPr>
                            </m:ctrlPr>
                          </m:sSubPr>
                          <m:e>
                            <m:r>
                              <a:rPr lang="en-GB" i="1">
                                <a:solidFill>
                                  <a:schemeClr val="accent5"/>
                                </a:solidFill>
                                <a:latin typeface="Cambria Math" panose="02040503050406030204" pitchFamily="18" charset="0"/>
                              </a:rPr>
                              <m:t>𝑅</m:t>
                            </m:r>
                          </m:e>
                          <m:sub>
                            <m:r>
                              <a:rPr lang="en-GB" i="1">
                                <a:solidFill>
                                  <a:schemeClr val="accent5"/>
                                </a:solidFill>
                                <a:latin typeface="Cambria Math" panose="02040503050406030204" pitchFamily="18" charset="0"/>
                              </a:rPr>
                              <m:t>0,</m:t>
                            </m:r>
                            <m:r>
                              <a:rPr lang="en-GB" i="1">
                                <a:solidFill>
                                  <a:schemeClr val="accent5"/>
                                </a:solidFill>
                                <a:latin typeface="Cambria Math" panose="02040503050406030204" pitchFamily="18" charset="0"/>
                              </a:rPr>
                              <m:t>𝑆</m:t>
                            </m:r>
                          </m:sub>
                        </m:sSub>
                      </m:oMath>
                    </m:oMathPara>
                  </a14:m>
                  <a:endParaRPr lang="en-US" dirty="0"/>
                </a:p>
                <a:p>
                  <a:pPr algn="ctr"/>
                  <a:endParaRPr lang="en-US" dirty="0"/>
                </a:p>
              </p:txBody>
            </p:sp>
          </mc:Choice>
          <mc:Fallback xmlns="">
            <p:sp>
              <p:nvSpPr>
                <p:cNvPr id="41" name="TextBox 40">
                  <a:extLst>
                    <a:ext uri="{FF2B5EF4-FFF2-40B4-BE49-F238E27FC236}">
                      <a16:creationId xmlns:a16="http://schemas.microsoft.com/office/drawing/2014/main" id="{4711FBD9-3851-6545-8DC0-13C4EF8D2659}"/>
                    </a:ext>
                  </a:extLst>
                </p:cNvPr>
                <p:cNvSpPr txBox="1">
                  <a:spLocks noRot="1" noChangeAspect="1" noMove="1" noResize="1" noEditPoints="1" noAdjustHandles="1" noChangeArrowheads="1" noChangeShapeType="1" noTextEdit="1"/>
                </p:cNvSpPr>
                <p:nvPr/>
              </p:nvSpPr>
              <p:spPr>
                <a:xfrm>
                  <a:off x="3382204" y="3524495"/>
                  <a:ext cx="1815152" cy="658514"/>
                </a:xfrm>
                <a:prstGeom prst="rect">
                  <a:avLst/>
                </a:prstGeom>
                <a:blipFill>
                  <a:blip r:embed="rId17"/>
                  <a:stretch>
                    <a:fillRect/>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F3A4ED6E-6F87-7E47-AC99-D269F3CBE443}"/>
                </a:ext>
              </a:extLst>
            </p:cNvPr>
            <p:cNvGrpSpPr/>
            <p:nvPr/>
          </p:nvGrpSpPr>
          <p:grpSpPr>
            <a:xfrm>
              <a:off x="3251556" y="4125840"/>
              <a:ext cx="1856613" cy="960682"/>
              <a:chOff x="3251556" y="4125840"/>
              <a:chExt cx="1856613" cy="960682"/>
            </a:xfrm>
          </p:grpSpPr>
          <p:pic>
            <p:nvPicPr>
              <p:cNvPr id="36" name="Picture 10" descr="Résultat de recherche d'images pour &quot;bacteria icon&quot;">
                <a:extLst>
                  <a:ext uri="{FF2B5EF4-FFF2-40B4-BE49-F238E27FC236}">
                    <a16:creationId xmlns:a16="http://schemas.microsoft.com/office/drawing/2014/main" id="{A504D3D4-AE38-6C43-9DB0-50EA542FC6D5}"/>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5171547">
                <a:off x="3251556" y="4498716"/>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Résultat de recherche d'images pour &quot;bacteria icon&quot;">
                <a:extLst>
                  <a:ext uri="{FF2B5EF4-FFF2-40B4-BE49-F238E27FC236}">
                    <a16:creationId xmlns:a16="http://schemas.microsoft.com/office/drawing/2014/main" id="{0093F7EB-2574-D44B-83E0-CFF057E331E5}"/>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11588993">
                <a:off x="3813550" y="4125840"/>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Résultat de recherche d'images pour &quot;bacteria icon&quot;">
                <a:extLst>
                  <a:ext uri="{FF2B5EF4-FFF2-40B4-BE49-F238E27FC236}">
                    <a16:creationId xmlns:a16="http://schemas.microsoft.com/office/drawing/2014/main" id="{F718A4C7-C66A-0149-9D47-743F1D5E723C}"/>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20962948">
                <a:off x="4520363" y="4343991"/>
                <a:ext cx="587806" cy="58780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Résultat de recherche d'images pour &quot;animal icon&quot;">
              <a:extLst>
                <a:ext uri="{FF2B5EF4-FFF2-40B4-BE49-F238E27FC236}">
                  <a16:creationId xmlns:a16="http://schemas.microsoft.com/office/drawing/2014/main" id="{3D634F97-B306-EA4F-ABDA-EFAF1330781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5664" b="8538"/>
            <a:stretch/>
          </p:blipFill>
          <p:spPr bwMode="auto">
            <a:xfrm>
              <a:off x="902766" y="3931295"/>
              <a:ext cx="1385218" cy="118848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Résultat de recherche d'images pour &quot;bacteria icon&quot;">
              <a:extLst>
                <a:ext uri="{FF2B5EF4-FFF2-40B4-BE49-F238E27FC236}">
                  <a16:creationId xmlns:a16="http://schemas.microsoft.com/office/drawing/2014/main" id="{A212B922-D671-3F41-9259-5E71D7545093}"/>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5171547">
              <a:off x="722074" y="4415868"/>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Résultat de recherche d'images pour &quot;bacteria icon&quot;">
              <a:extLst>
                <a:ext uri="{FF2B5EF4-FFF2-40B4-BE49-F238E27FC236}">
                  <a16:creationId xmlns:a16="http://schemas.microsoft.com/office/drawing/2014/main" id="{5BB09407-F167-CD4E-88E7-EC9C14409244}"/>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11588993">
              <a:off x="1284068" y="4042992"/>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Résultat de recherche d'images pour &quot;bacteria icon&quot;">
              <a:extLst>
                <a:ext uri="{FF2B5EF4-FFF2-40B4-BE49-F238E27FC236}">
                  <a16:creationId xmlns:a16="http://schemas.microsoft.com/office/drawing/2014/main" id="{DEF4E229-CD2A-5248-97C8-CDD1574ED351}"/>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20962948">
              <a:off x="1990881" y="4261143"/>
              <a:ext cx="587806" cy="587806"/>
            </a:xfrm>
            <a:prstGeom prst="rect">
              <a:avLst/>
            </a:prstGeom>
            <a:noFill/>
            <a:extLst>
              <a:ext uri="{909E8E84-426E-40DD-AFC4-6F175D3DCCD1}">
                <a14:hiddenFill xmlns:a14="http://schemas.microsoft.com/office/drawing/2010/main">
                  <a:solidFill>
                    <a:srgbClr val="FFFFFF"/>
                  </a:solidFill>
                </a14:hiddenFill>
              </a:ext>
            </a:extLst>
          </p:spPr>
        </p:pic>
      </p:grpSp>
      <p:pic>
        <p:nvPicPr>
          <p:cNvPr id="42" name="Picture 8" descr="Résultat de recherche d'images pour &quot;antibiotic icon&quot;">
            <a:extLst>
              <a:ext uri="{FF2B5EF4-FFF2-40B4-BE49-F238E27FC236}">
                <a16:creationId xmlns:a16="http://schemas.microsoft.com/office/drawing/2014/main" id="{FDC7F350-C436-DF46-8411-CA25780E83A6}"/>
              </a:ext>
            </a:extLst>
          </p:cNvPr>
          <p:cNvPicPr>
            <a:picLocks noChangeAspect="1" noChangeArrowheads="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31520" y="4520667"/>
            <a:ext cx="250631" cy="25063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Résultat de recherche d'images pour &quot;antibiotic icon&quot;">
            <a:extLst>
              <a:ext uri="{FF2B5EF4-FFF2-40B4-BE49-F238E27FC236}">
                <a16:creationId xmlns:a16="http://schemas.microsoft.com/office/drawing/2014/main" id="{9890C742-89A4-2749-AEF5-0EE0282709E1}"/>
              </a:ext>
            </a:extLst>
          </p:cNvPr>
          <p:cNvPicPr>
            <a:picLocks noChangeAspect="1" noChangeArrowheads="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14731" y="4520667"/>
            <a:ext cx="250631" cy="250631"/>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a:extLst>
              <a:ext uri="{FF2B5EF4-FFF2-40B4-BE49-F238E27FC236}">
                <a16:creationId xmlns:a16="http://schemas.microsoft.com/office/drawing/2014/main" id="{AD3BD1F9-107F-8547-9440-204DE437198B}"/>
              </a:ext>
            </a:extLst>
          </p:cNvPr>
          <p:cNvCxnSpPr/>
          <p:nvPr/>
        </p:nvCxnSpPr>
        <p:spPr>
          <a:xfrm>
            <a:off x="2559203" y="5790717"/>
            <a:ext cx="72560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boulet au pied icone&quot;">
            <a:extLst>
              <a:ext uri="{FF2B5EF4-FFF2-40B4-BE49-F238E27FC236}">
                <a16:creationId xmlns:a16="http://schemas.microsoft.com/office/drawing/2014/main" id="{42B98DE5-7667-294A-B811-D382C4D3FEA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52357" r="-1"/>
          <a:stretch/>
        </p:blipFill>
        <p:spPr bwMode="auto">
          <a:xfrm>
            <a:off x="6196989" y="4925515"/>
            <a:ext cx="863159" cy="136045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Résultat de recherche d'images pour &quot;boulet au pied icone&quot;">
            <a:extLst>
              <a:ext uri="{FF2B5EF4-FFF2-40B4-BE49-F238E27FC236}">
                <a16:creationId xmlns:a16="http://schemas.microsoft.com/office/drawing/2014/main" id="{8ADEA499-0BBB-4F41-92E4-02EBC68F58A3}"/>
              </a:ext>
            </a:extLst>
          </p:cNvPr>
          <p:cNvPicPr>
            <a:picLocks noChangeAspect="1" noChangeArrowheads="1"/>
          </p:cNvPicPr>
          <p:nvPr/>
        </p:nvPicPr>
        <p:blipFill rotWithShape="1">
          <a:blip r:embed="rId18">
            <a:alphaModFix amt="50000"/>
            <a:extLst>
              <a:ext uri="{BEBA8EAE-BF5A-486C-A8C5-ECC9F3942E4B}">
                <a14:imgProps xmlns:a14="http://schemas.microsoft.com/office/drawing/2010/main">
                  <a14:imgLayer>
                    <a14:imgEffect>
                      <a14:artisticLineDrawing/>
                    </a14:imgEffect>
                  </a14:imgLayer>
                </a14:imgProps>
              </a:ext>
              <a:ext uri="{28A0092B-C50C-407E-A947-70E740481C1C}">
                <a14:useLocalDpi xmlns:a14="http://schemas.microsoft.com/office/drawing/2010/main" val="0"/>
              </a:ext>
            </a:extLst>
          </a:blip>
          <a:srcRect r="50994"/>
          <a:stretch/>
        </p:blipFill>
        <p:spPr bwMode="auto">
          <a:xfrm>
            <a:off x="5309149" y="4863001"/>
            <a:ext cx="887841" cy="136045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E66100FE-4CB9-534C-9D3C-0F0E8B94B3A6}"/>
              </a:ext>
            </a:extLst>
          </p:cNvPr>
          <p:cNvSpPr txBox="1"/>
          <p:nvPr/>
        </p:nvSpPr>
        <p:spPr>
          <a:xfrm>
            <a:off x="7678930" y="4835365"/>
            <a:ext cx="2798619" cy="1569660"/>
          </a:xfrm>
          <a:prstGeom prst="rect">
            <a:avLst/>
          </a:prstGeom>
          <a:noFill/>
        </p:spPr>
        <p:txBody>
          <a:bodyPr wrap="square" rtlCol="0">
            <a:spAutoFit/>
          </a:bodyPr>
          <a:lstStyle/>
          <a:p>
            <a:pPr algn="ctr"/>
            <a:r>
              <a:rPr lang="en-US" sz="2400" b="1" dirty="0">
                <a:solidFill>
                  <a:schemeClr val="accent2"/>
                </a:solidFill>
              </a:rPr>
              <a:t>Increased disease prevalence = negative public health effect</a:t>
            </a:r>
          </a:p>
        </p:txBody>
      </p:sp>
      <p:pic>
        <p:nvPicPr>
          <p:cNvPr id="45" name="Picture 10" descr="Résultat de recherche d'images pour &quot;bacteria icon&quot;">
            <a:extLst>
              <a:ext uri="{FF2B5EF4-FFF2-40B4-BE49-F238E27FC236}">
                <a16:creationId xmlns:a16="http://schemas.microsoft.com/office/drawing/2014/main" id="{32C3BF3C-12D8-D346-B92E-68A11DE73989}"/>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10237472">
            <a:off x="3312973" y="5249323"/>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Résultat de recherche d'images pour &quot;bacteria icon&quot;">
            <a:extLst>
              <a:ext uri="{FF2B5EF4-FFF2-40B4-BE49-F238E27FC236}">
                <a16:creationId xmlns:a16="http://schemas.microsoft.com/office/drawing/2014/main" id="{1CFEED61-1DE9-FA4C-986F-E1E0F8317338}"/>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186130">
            <a:off x="3960206" y="5878738"/>
            <a:ext cx="587806" cy="58780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Résultat de recherche d'images pour &quot;bacteria icon&quot;">
            <a:extLst>
              <a:ext uri="{FF2B5EF4-FFF2-40B4-BE49-F238E27FC236}">
                <a16:creationId xmlns:a16="http://schemas.microsoft.com/office/drawing/2014/main" id="{BEB4E9B5-5CCD-D249-BF68-DF5CC40BD219}"/>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10">
                    <a14:imgEffect>
                      <a14:backgroundRemoval t="4444" b="94667" l="4889" r="96000">
                        <a14:foregroundMark x1="32889" y1="60889" x2="32889" y2="60889"/>
                        <a14:foregroundMark x1="65333" y1="46222" x2="65333" y2="46222"/>
                      </a14:backgroundRemoval>
                    </a14:imgEffect>
                  </a14:imgLayer>
                </a14:imgProps>
              </a:ext>
              <a:ext uri="{28A0092B-C50C-407E-A947-70E740481C1C}">
                <a14:useLocalDpi xmlns:a14="http://schemas.microsoft.com/office/drawing/2010/main" val="0"/>
              </a:ext>
            </a:extLst>
          </a:blip>
          <a:srcRect/>
          <a:stretch>
            <a:fillRect/>
          </a:stretch>
        </p:blipFill>
        <p:spPr bwMode="auto">
          <a:xfrm rot="5171547">
            <a:off x="4485521" y="5181701"/>
            <a:ext cx="587806" cy="58780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40191032-D535-8443-A1FA-B171F677BC8E}"/>
              </a:ext>
            </a:extLst>
          </p:cNvPr>
          <p:cNvSpPr txBox="1"/>
          <p:nvPr/>
        </p:nvSpPr>
        <p:spPr>
          <a:xfrm>
            <a:off x="2095500" y="367940"/>
            <a:ext cx="8585199" cy="954107"/>
          </a:xfrm>
          <a:prstGeom prst="rect">
            <a:avLst/>
          </a:prstGeom>
          <a:noFill/>
        </p:spPr>
        <p:txBody>
          <a:bodyPr wrap="square" rtlCol="0">
            <a:spAutoFit/>
          </a:bodyPr>
          <a:lstStyle/>
          <a:p>
            <a:pPr algn="ctr"/>
            <a:r>
              <a:rPr lang="en-US" sz="2800" b="1" dirty="0"/>
              <a:t>Reduced usage of AB in animals could even be detrimental for public health in certain scenario</a:t>
            </a:r>
          </a:p>
        </p:txBody>
      </p:sp>
    </p:spTree>
    <p:extLst>
      <p:ext uri="{BB962C8B-B14F-4D97-AF65-F5344CB8AC3E}">
        <p14:creationId xmlns:p14="http://schemas.microsoft.com/office/powerpoint/2010/main" val="4223447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B69EFC-A4B1-C249-A4DC-AC32C7FAAEBE}"/>
              </a:ext>
            </a:extLst>
          </p:cNvPr>
          <p:cNvSpPr txBox="1"/>
          <p:nvPr/>
        </p:nvSpPr>
        <p:spPr>
          <a:xfrm>
            <a:off x="486688" y="5179335"/>
            <a:ext cx="2061249" cy="461665"/>
          </a:xfrm>
          <a:prstGeom prst="rect">
            <a:avLst/>
          </a:prstGeom>
          <a:noFill/>
        </p:spPr>
        <p:txBody>
          <a:bodyPr wrap="square" rtlCol="0">
            <a:spAutoFit/>
          </a:bodyPr>
          <a:lstStyle/>
          <a:p>
            <a:pPr algn="ctr"/>
            <a:r>
              <a:rPr lang="en-US" sz="2400" b="1" dirty="0"/>
              <a:t>Sensitive</a:t>
            </a:r>
          </a:p>
        </p:txBody>
      </p:sp>
      <p:grpSp>
        <p:nvGrpSpPr>
          <p:cNvPr id="8" name="Group 7">
            <a:extLst>
              <a:ext uri="{FF2B5EF4-FFF2-40B4-BE49-F238E27FC236}">
                <a16:creationId xmlns:a16="http://schemas.microsoft.com/office/drawing/2014/main" id="{7DDA6F70-D151-1346-A9B7-EF1E88A25ED8}"/>
              </a:ext>
            </a:extLst>
          </p:cNvPr>
          <p:cNvGrpSpPr/>
          <p:nvPr/>
        </p:nvGrpSpPr>
        <p:grpSpPr>
          <a:xfrm>
            <a:off x="7302499" y="2250864"/>
            <a:ext cx="2578101" cy="2628900"/>
            <a:chOff x="5702299" y="1524000"/>
            <a:chExt cx="2578101" cy="2628900"/>
          </a:xfrm>
        </p:grpSpPr>
        <p:sp>
          <p:nvSpPr>
            <p:cNvPr id="7" name="Rectangle 6">
              <a:extLst>
                <a:ext uri="{FF2B5EF4-FFF2-40B4-BE49-F238E27FC236}">
                  <a16:creationId xmlns:a16="http://schemas.microsoft.com/office/drawing/2014/main" id="{91B2EC6D-3AE0-FD46-8F15-8B497D0896CA}"/>
                </a:ext>
              </a:extLst>
            </p:cNvPr>
            <p:cNvSpPr/>
            <p:nvPr/>
          </p:nvSpPr>
          <p:spPr>
            <a:xfrm>
              <a:off x="5702299" y="1524000"/>
              <a:ext cx="2578101" cy="2628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E9EA494-BD40-4E48-877E-27E7290D4A06}"/>
                </a:ext>
              </a:extLst>
            </p:cNvPr>
            <p:cNvPicPr>
              <a:picLocks noChangeAspect="1"/>
            </p:cNvPicPr>
            <p:nvPr/>
          </p:nvPicPr>
          <p:blipFill rotWithShape="1">
            <a:blip r:embed="rId2"/>
            <a:srcRect r="87271"/>
            <a:stretch/>
          </p:blipFill>
          <p:spPr>
            <a:xfrm>
              <a:off x="6500294" y="1534390"/>
              <a:ext cx="929206" cy="2595573"/>
            </a:xfrm>
            <a:prstGeom prst="rect">
              <a:avLst/>
            </a:prstGeom>
          </p:spPr>
        </p:pic>
      </p:grpSp>
      <p:grpSp>
        <p:nvGrpSpPr>
          <p:cNvPr id="10" name="Group 9">
            <a:extLst>
              <a:ext uri="{FF2B5EF4-FFF2-40B4-BE49-F238E27FC236}">
                <a16:creationId xmlns:a16="http://schemas.microsoft.com/office/drawing/2014/main" id="{E50E29B7-FFE4-DA45-82B0-18D9C50E2118}"/>
              </a:ext>
            </a:extLst>
          </p:cNvPr>
          <p:cNvGrpSpPr/>
          <p:nvPr/>
        </p:nvGrpSpPr>
        <p:grpSpPr>
          <a:xfrm>
            <a:off x="1663700" y="2231525"/>
            <a:ext cx="2578101" cy="2628900"/>
            <a:chOff x="1929471" y="2108489"/>
            <a:chExt cx="2578101" cy="2628900"/>
          </a:xfrm>
        </p:grpSpPr>
        <p:sp>
          <p:nvSpPr>
            <p:cNvPr id="9" name="Rectangle 8">
              <a:extLst>
                <a:ext uri="{FF2B5EF4-FFF2-40B4-BE49-F238E27FC236}">
                  <a16:creationId xmlns:a16="http://schemas.microsoft.com/office/drawing/2014/main" id="{A37A5E87-AED8-E44C-A0CC-1DD3269B5EF4}"/>
                </a:ext>
              </a:extLst>
            </p:cNvPr>
            <p:cNvSpPr/>
            <p:nvPr/>
          </p:nvSpPr>
          <p:spPr>
            <a:xfrm>
              <a:off x="1929471" y="2108489"/>
              <a:ext cx="2578101" cy="2628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C8E919F-32E9-664A-A024-F17C9CB3D0A3}"/>
                </a:ext>
              </a:extLst>
            </p:cNvPr>
            <p:cNvPicPr>
              <a:picLocks noChangeAspect="1"/>
            </p:cNvPicPr>
            <p:nvPr/>
          </p:nvPicPr>
          <p:blipFill rotWithShape="1">
            <a:blip r:embed="rId2"/>
            <a:srcRect l="68109"/>
            <a:stretch/>
          </p:blipFill>
          <p:spPr>
            <a:xfrm>
              <a:off x="2324099" y="2425700"/>
              <a:ext cx="1788847" cy="1994478"/>
            </a:xfrm>
            <a:prstGeom prst="rect">
              <a:avLst/>
            </a:prstGeom>
          </p:spPr>
        </p:pic>
      </p:grpSp>
      <p:pic>
        <p:nvPicPr>
          <p:cNvPr id="17410" name="Picture 2" descr="Résultat de recherche d'images pour &quot;chalkboard arrow icon&quot;">
            <a:extLst>
              <a:ext uri="{FF2B5EF4-FFF2-40B4-BE49-F238E27FC236}">
                <a16:creationId xmlns:a16="http://schemas.microsoft.com/office/drawing/2014/main" id="{CF93EB88-2364-1B41-B961-714CE19249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223" t="28032" r="55968" b="41948"/>
          <a:stretch/>
        </p:blipFill>
        <p:spPr bwMode="auto">
          <a:xfrm rot="5400000">
            <a:off x="5249173" y="1541364"/>
            <a:ext cx="882650" cy="28973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ésultat de recherche d'images pour &quot;chalkboard arrow icon&quot;">
            <a:extLst>
              <a:ext uri="{FF2B5EF4-FFF2-40B4-BE49-F238E27FC236}">
                <a16:creationId xmlns:a16="http://schemas.microsoft.com/office/drawing/2014/main" id="{8C35B55F-4C6B-174F-BD37-6F17DA7547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223" t="28032" r="55968" b="41948"/>
          <a:stretch/>
        </p:blipFill>
        <p:spPr bwMode="auto">
          <a:xfrm rot="16200000">
            <a:off x="5249174" y="2424015"/>
            <a:ext cx="882650" cy="28973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28F798-7C02-8549-95E4-E1C294F53B9A}"/>
                  </a:ext>
                </a:extLst>
              </p:cNvPr>
              <p:cNvSpPr txBox="1"/>
              <p:nvPr/>
            </p:nvSpPr>
            <p:spPr>
              <a:xfrm>
                <a:off x="4735074" y="2231525"/>
                <a:ext cx="161200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GB" sz="2800" b="1" i="1" smtClean="0">
                              <a:latin typeface="Cambria Math" panose="02040503050406030204" pitchFamily="18" charset="0"/>
                            </a:rPr>
                            <m:t>(</m:t>
                          </m:r>
                          <m:r>
                            <a:rPr lang="en-GB" sz="2800" b="1" i="1" smtClean="0">
                              <a:latin typeface="Cambria Math" panose="02040503050406030204" pitchFamily="18" charset="0"/>
                            </a:rPr>
                            <m:t>𝟏</m:t>
                          </m:r>
                          <m:r>
                            <a:rPr lang="en-GB" sz="2800" b="1" i="1" smtClean="0">
                              <a:latin typeface="Cambria Math" panose="02040503050406030204" pitchFamily="18" charset="0"/>
                            </a:rPr>
                            <m:t> −</m:t>
                          </m:r>
                          <m:r>
                            <a:rPr lang="en-GB" sz="2800" b="1" i="1" smtClean="0">
                              <a:solidFill>
                                <a:schemeClr val="accent1"/>
                              </a:solidFill>
                              <a:latin typeface="Cambria Math" panose="02040503050406030204" pitchFamily="18" charset="0"/>
                            </a:rPr>
                            <m:t>𝒄</m:t>
                          </m:r>
                          <m:r>
                            <a:rPr lang="en-GB" sz="2800" b="1"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𝜷</m:t>
                          </m:r>
                        </m:e>
                        <m:sub>
                          <m:r>
                            <a:rPr lang="en-GB" sz="2800" b="1" i="1" smtClean="0">
                              <a:latin typeface="Cambria Math" panose="02040503050406030204" pitchFamily="18" charset="0"/>
                            </a:rPr>
                            <m:t>𝑨𝑯</m:t>
                          </m:r>
                        </m:sub>
                      </m:sSub>
                    </m:oMath>
                  </m:oMathPara>
                </a14:m>
                <a:endParaRPr lang="en-US" sz="2800" b="1" dirty="0"/>
              </a:p>
            </p:txBody>
          </p:sp>
        </mc:Choice>
        <mc:Fallback xmlns="">
          <p:sp>
            <p:nvSpPr>
              <p:cNvPr id="11" name="TextBox 10">
                <a:extLst>
                  <a:ext uri="{FF2B5EF4-FFF2-40B4-BE49-F238E27FC236}">
                    <a16:creationId xmlns:a16="http://schemas.microsoft.com/office/drawing/2014/main" id="{2528F798-7C02-8549-95E4-E1C294F53B9A}"/>
                  </a:ext>
                </a:extLst>
              </p:cNvPr>
              <p:cNvSpPr txBox="1">
                <a:spLocks noRot="1" noChangeAspect="1" noMove="1" noResize="1" noEditPoints="1" noAdjustHandles="1" noChangeArrowheads="1" noChangeShapeType="1" noTextEdit="1"/>
              </p:cNvSpPr>
              <p:nvPr/>
            </p:nvSpPr>
            <p:spPr>
              <a:xfrm>
                <a:off x="4735074" y="2231525"/>
                <a:ext cx="1612001" cy="523220"/>
              </a:xfrm>
              <a:prstGeom prst="rect">
                <a:avLst/>
              </a:prstGeom>
              <a:blipFill>
                <a:blip r:embed="rId4"/>
                <a:stretch>
                  <a:fillRect l="-4688" r="-21875" b="-19048"/>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3D476BEF-3E53-D841-B04C-1F565A12C435}"/>
              </a:ext>
            </a:extLst>
          </p:cNvPr>
          <p:cNvGrpSpPr/>
          <p:nvPr/>
        </p:nvGrpSpPr>
        <p:grpSpPr>
          <a:xfrm>
            <a:off x="7506250" y="1182628"/>
            <a:ext cx="1929850" cy="1026854"/>
            <a:chOff x="7506250" y="1182628"/>
            <a:chExt cx="1929850" cy="1026854"/>
          </a:xfrm>
        </p:grpSpPr>
        <p:pic>
          <p:nvPicPr>
            <p:cNvPr id="15" name="Picture 14">
              <a:extLst>
                <a:ext uri="{FF2B5EF4-FFF2-40B4-BE49-F238E27FC236}">
                  <a16:creationId xmlns:a16="http://schemas.microsoft.com/office/drawing/2014/main" id="{978EBF1D-059A-E246-82B9-FA40C442B549}"/>
                </a:ext>
              </a:extLst>
            </p:cNvPr>
            <p:cNvPicPr>
              <a:picLocks noChangeAspect="1"/>
            </p:cNvPicPr>
            <p:nvPr/>
          </p:nvPicPr>
          <p:blipFill rotWithShape="1">
            <a:blip r:embed="rId5">
              <a:extLst>
                <a:ext uri="{BEBA8EAE-BF5A-486C-A8C5-ECC9F3942E4B}">
                  <a14:imgProps xmlns:a14="http://schemas.microsoft.com/office/drawing/2010/main">
                    <a14:imgLayer>
                      <a14:imgEffect>
                        <a14:artisticPhotocopy/>
                      </a14:imgEffect>
                    </a14:imgLayer>
                  </a14:imgProps>
                </a:ext>
              </a:extLst>
            </a:blip>
            <a:srcRect t="46301"/>
            <a:stretch/>
          </p:blipFill>
          <p:spPr>
            <a:xfrm rot="10800000">
              <a:off x="7506250" y="1182628"/>
              <a:ext cx="1929850" cy="990586"/>
            </a:xfrm>
            <a:prstGeom prst="rect">
              <a:avLst/>
            </a:prstGeom>
          </p:spPr>
        </p:pic>
        <p:sp>
          <p:nvSpPr>
            <p:cNvPr id="16" name="Rectangle 15">
              <a:extLst>
                <a:ext uri="{FF2B5EF4-FFF2-40B4-BE49-F238E27FC236}">
                  <a16:creationId xmlns:a16="http://schemas.microsoft.com/office/drawing/2014/main" id="{13BEDF51-A5E7-1247-986C-EA4F3D90EF6E}"/>
                </a:ext>
              </a:extLst>
            </p:cNvPr>
            <p:cNvSpPr/>
            <p:nvPr/>
          </p:nvSpPr>
          <p:spPr>
            <a:xfrm>
              <a:off x="9029700" y="2077101"/>
              <a:ext cx="281277" cy="132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C2C3E61A-863C-2A44-99D0-02CF88E9AF86}"/>
              </a:ext>
            </a:extLst>
          </p:cNvPr>
          <p:cNvGrpSpPr/>
          <p:nvPr/>
        </p:nvGrpSpPr>
        <p:grpSpPr>
          <a:xfrm flipH="1">
            <a:off x="1987825" y="1212871"/>
            <a:ext cx="1929850" cy="1026854"/>
            <a:chOff x="7506250" y="1182628"/>
            <a:chExt cx="1929850" cy="1026854"/>
          </a:xfrm>
        </p:grpSpPr>
        <p:pic>
          <p:nvPicPr>
            <p:cNvPr id="21" name="Picture 20">
              <a:extLst>
                <a:ext uri="{FF2B5EF4-FFF2-40B4-BE49-F238E27FC236}">
                  <a16:creationId xmlns:a16="http://schemas.microsoft.com/office/drawing/2014/main" id="{870741A9-FBCA-8246-8F3E-B8582E82833D}"/>
                </a:ext>
              </a:extLst>
            </p:cNvPr>
            <p:cNvPicPr>
              <a:picLocks noChangeAspect="1"/>
            </p:cNvPicPr>
            <p:nvPr/>
          </p:nvPicPr>
          <p:blipFill rotWithShape="1">
            <a:blip r:embed="rId5">
              <a:extLst>
                <a:ext uri="{BEBA8EAE-BF5A-486C-A8C5-ECC9F3942E4B}">
                  <a14:imgProps xmlns:a14="http://schemas.microsoft.com/office/drawing/2010/main">
                    <a14:imgLayer>
                      <a14:imgEffect>
                        <a14:artisticPhotocopy/>
                      </a14:imgEffect>
                    </a14:imgLayer>
                  </a14:imgProps>
                </a:ext>
              </a:extLst>
            </a:blip>
            <a:srcRect t="46301"/>
            <a:stretch/>
          </p:blipFill>
          <p:spPr>
            <a:xfrm rot="10800000">
              <a:off x="7506250" y="1182628"/>
              <a:ext cx="1929850" cy="990586"/>
            </a:xfrm>
            <a:prstGeom prst="rect">
              <a:avLst/>
            </a:prstGeom>
          </p:spPr>
        </p:pic>
        <p:sp>
          <p:nvSpPr>
            <p:cNvPr id="22" name="Rectangle 21">
              <a:extLst>
                <a:ext uri="{FF2B5EF4-FFF2-40B4-BE49-F238E27FC236}">
                  <a16:creationId xmlns:a16="http://schemas.microsoft.com/office/drawing/2014/main" id="{1888580B-9D32-6E4F-9533-15E67AD72E9A}"/>
                </a:ext>
              </a:extLst>
            </p:cNvPr>
            <p:cNvSpPr/>
            <p:nvPr/>
          </p:nvSpPr>
          <p:spPr>
            <a:xfrm>
              <a:off x="9029700" y="2077101"/>
              <a:ext cx="281277" cy="132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 descr="Résultat de recherche d'images pour &quot;chalkboard arrow icon&quot;">
            <a:extLst>
              <a:ext uri="{FF2B5EF4-FFF2-40B4-BE49-F238E27FC236}">
                <a16:creationId xmlns:a16="http://schemas.microsoft.com/office/drawing/2014/main" id="{BC3077BE-8799-434A-BFB2-18840F600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223" t="28032" r="55968" b="41948"/>
          <a:stretch/>
        </p:blipFill>
        <p:spPr bwMode="auto">
          <a:xfrm rot="10800000">
            <a:off x="8329623" y="4867217"/>
            <a:ext cx="523851" cy="130232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Résultat de recherche d'images pour &quot;chalkboard arrow icon&quot;">
            <a:extLst>
              <a:ext uri="{FF2B5EF4-FFF2-40B4-BE49-F238E27FC236}">
                <a16:creationId xmlns:a16="http://schemas.microsoft.com/office/drawing/2014/main" id="{6BF56884-461C-9142-9292-36A31F5E6F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223" t="28032" r="55968" b="41948"/>
          <a:stretch/>
        </p:blipFill>
        <p:spPr bwMode="auto">
          <a:xfrm rot="10800000">
            <a:off x="2132300" y="4888493"/>
            <a:ext cx="523851" cy="130232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78B6B6A-6A02-AE4B-819C-B45CAF679433}"/>
                  </a:ext>
                </a:extLst>
              </p:cNvPr>
              <p:cNvSpPr txBox="1"/>
              <p:nvPr/>
            </p:nvSpPr>
            <p:spPr>
              <a:xfrm>
                <a:off x="2037196" y="5151129"/>
                <a:ext cx="303675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𝜸</m:t>
                      </m:r>
                      <m:r>
                        <a:rPr lang="en-GB" sz="2800" b="1" i="1" smtClean="0">
                          <a:latin typeface="Cambria Math" panose="02040503050406030204" pitchFamily="18" charset="0"/>
                          <a:ea typeface="Cambria Math" panose="02040503050406030204" pitchFamily="18" charset="0"/>
                        </a:rPr>
                        <m:t>+ </m:t>
                      </m:r>
                      <m:r>
                        <a:rPr lang="en-GB" sz="2800" b="1" i="1" smtClean="0">
                          <a:solidFill>
                            <a:schemeClr val="accent1"/>
                          </a:solidFill>
                          <a:latin typeface="Cambria Math" panose="02040503050406030204" pitchFamily="18" charset="0"/>
                          <a:ea typeface="Cambria Math" panose="02040503050406030204" pitchFamily="18" charset="0"/>
                        </a:rPr>
                        <m:t>𝝉𝜹</m:t>
                      </m:r>
                      <m:r>
                        <a:rPr lang="en-GB" sz="2800" b="1" i="1" smtClean="0">
                          <a:latin typeface="Cambria Math" panose="02040503050406030204" pitchFamily="18" charset="0"/>
                          <a:ea typeface="Cambria Math" panose="02040503050406030204" pitchFamily="18" charset="0"/>
                        </a:rPr>
                        <m:t>+ </m:t>
                      </m:r>
                      <m:r>
                        <a:rPr lang="en-GB" sz="2800" b="1" i="1" smtClean="0">
                          <a:solidFill>
                            <a:schemeClr val="accent6"/>
                          </a:solidFill>
                          <a:latin typeface="Cambria Math" panose="02040503050406030204" pitchFamily="18" charset="0"/>
                          <a:ea typeface="Cambria Math" panose="02040503050406030204" pitchFamily="18" charset="0"/>
                        </a:rPr>
                        <m:t>𝝉𝜹</m:t>
                      </m:r>
                    </m:oMath>
                  </m:oMathPara>
                </a14:m>
                <a:endParaRPr lang="en-US" sz="2800" b="1" dirty="0"/>
              </a:p>
            </p:txBody>
          </p:sp>
        </mc:Choice>
        <mc:Fallback xmlns="">
          <p:sp>
            <p:nvSpPr>
              <p:cNvPr id="29" name="TextBox 28">
                <a:extLst>
                  <a:ext uri="{FF2B5EF4-FFF2-40B4-BE49-F238E27FC236}">
                    <a16:creationId xmlns:a16="http://schemas.microsoft.com/office/drawing/2014/main" id="{078B6B6A-6A02-AE4B-819C-B45CAF679433}"/>
                  </a:ext>
                </a:extLst>
              </p:cNvPr>
              <p:cNvSpPr txBox="1">
                <a:spLocks noRot="1" noChangeAspect="1" noMove="1" noResize="1" noEditPoints="1" noAdjustHandles="1" noChangeArrowheads="1" noChangeShapeType="1" noTextEdit="1"/>
              </p:cNvSpPr>
              <p:nvPr/>
            </p:nvSpPr>
            <p:spPr>
              <a:xfrm>
                <a:off x="2037196" y="5151129"/>
                <a:ext cx="3036757" cy="523220"/>
              </a:xfrm>
              <a:prstGeom prst="rect">
                <a:avLst/>
              </a:prstGeom>
              <a:blipFill>
                <a:blip r:embed="rId6"/>
                <a:stretch>
                  <a:fillRect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08B6EAE-D169-DC46-B0C0-FE790EAEA268}"/>
                  </a:ext>
                </a:extLst>
              </p:cNvPr>
              <p:cNvSpPr txBox="1"/>
              <p:nvPr/>
            </p:nvSpPr>
            <p:spPr>
              <a:xfrm>
                <a:off x="8329623" y="5082947"/>
                <a:ext cx="303675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𝜸</m:t>
                      </m:r>
                      <m:r>
                        <a:rPr lang="en-GB" sz="2800" b="1" i="1" smtClean="0">
                          <a:latin typeface="Cambria Math" panose="02040503050406030204" pitchFamily="18" charset="0"/>
                          <a:ea typeface="Cambria Math" panose="02040503050406030204" pitchFamily="18" charset="0"/>
                        </a:rPr>
                        <m:t>+ </m:t>
                      </m:r>
                      <m:r>
                        <a:rPr lang="en-GB" sz="2800" b="1" i="1" smtClean="0">
                          <a:solidFill>
                            <a:schemeClr val="accent1"/>
                          </a:solidFill>
                          <a:latin typeface="Cambria Math" panose="02040503050406030204" pitchFamily="18" charset="0"/>
                          <a:ea typeface="Cambria Math" panose="02040503050406030204" pitchFamily="18" charset="0"/>
                        </a:rPr>
                        <m:t>𝝉𝜹</m:t>
                      </m:r>
                      <m:r>
                        <a:rPr lang="en-GB" sz="2800" b="1" i="1" smtClean="0">
                          <a:latin typeface="Cambria Math" panose="02040503050406030204" pitchFamily="18" charset="0"/>
                          <a:ea typeface="Cambria Math" panose="02040503050406030204" pitchFamily="18" charset="0"/>
                        </a:rPr>
                        <m:t>+ </m:t>
                      </m:r>
                      <m:r>
                        <a:rPr lang="en-GB" sz="2800" b="1" i="1" smtClean="0">
                          <a:solidFill>
                            <a:schemeClr val="accent2"/>
                          </a:solidFill>
                          <a:latin typeface="Cambria Math" panose="02040503050406030204" pitchFamily="18" charset="0"/>
                          <a:ea typeface="Cambria Math" panose="02040503050406030204" pitchFamily="18" charset="0"/>
                        </a:rPr>
                        <m:t>𝝉𝜹</m:t>
                      </m:r>
                    </m:oMath>
                  </m:oMathPara>
                </a14:m>
                <a:endParaRPr lang="en-US" sz="2800" b="1" dirty="0"/>
              </a:p>
            </p:txBody>
          </p:sp>
        </mc:Choice>
        <mc:Fallback xmlns="">
          <p:sp>
            <p:nvSpPr>
              <p:cNvPr id="32" name="TextBox 31">
                <a:extLst>
                  <a:ext uri="{FF2B5EF4-FFF2-40B4-BE49-F238E27FC236}">
                    <a16:creationId xmlns:a16="http://schemas.microsoft.com/office/drawing/2014/main" id="{708B6EAE-D169-DC46-B0C0-FE790EAEA268}"/>
                  </a:ext>
                </a:extLst>
              </p:cNvPr>
              <p:cNvSpPr txBox="1">
                <a:spLocks noRot="1" noChangeAspect="1" noMove="1" noResize="1" noEditPoints="1" noAdjustHandles="1" noChangeArrowheads="1" noChangeShapeType="1" noTextEdit="1"/>
              </p:cNvSpPr>
              <p:nvPr/>
            </p:nvSpPr>
            <p:spPr>
              <a:xfrm>
                <a:off x="8329623" y="5082947"/>
                <a:ext cx="3036757" cy="523220"/>
              </a:xfrm>
              <a:prstGeom prst="rect">
                <a:avLst/>
              </a:prstGeom>
              <a:blipFill>
                <a:blip r:embed="rId7"/>
                <a:stretch>
                  <a:fillRect b="-21429"/>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44684EBD-8A18-BF42-A5F8-3598E22EFC69}"/>
              </a:ext>
            </a:extLst>
          </p:cNvPr>
          <p:cNvSpPr txBox="1"/>
          <p:nvPr/>
        </p:nvSpPr>
        <p:spPr>
          <a:xfrm>
            <a:off x="66709" y="5591582"/>
            <a:ext cx="2061249" cy="461665"/>
          </a:xfrm>
          <a:prstGeom prst="rect">
            <a:avLst/>
          </a:prstGeom>
          <a:noFill/>
        </p:spPr>
        <p:txBody>
          <a:bodyPr wrap="square" rtlCol="0">
            <a:spAutoFit/>
          </a:bodyPr>
          <a:lstStyle/>
          <a:p>
            <a:pPr algn="ctr"/>
            <a:r>
              <a:rPr lang="en-US" sz="2400" b="1" dirty="0"/>
              <a:t>R:</a:t>
            </a:r>
          </a:p>
        </p:txBody>
      </p:sp>
      <p:pic>
        <p:nvPicPr>
          <p:cNvPr id="36" name="Picture 8" descr="Résultat de recherche d'images pour &quot;antibiotic icon&quot;">
            <a:extLst>
              <a:ext uri="{FF2B5EF4-FFF2-40B4-BE49-F238E27FC236}">
                <a16:creationId xmlns:a16="http://schemas.microsoft.com/office/drawing/2014/main" id="{464B7082-5A80-234D-BB47-C1DF8DB4C083}"/>
              </a:ext>
            </a:extLst>
          </p:cNvPr>
          <p:cNvPicPr>
            <a:picLocks noChangeAspect="1" noChangeArrowheads="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89470" y="5668710"/>
            <a:ext cx="370682" cy="3706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E073F9D-A691-7349-9FEC-FE39DB2C9862}"/>
                  </a:ext>
                </a:extLst>
              </p:cNvPr>
              <p:cNvSpPr txBox="1"/>
              <p:nvPr/>
            </p:nvSpPr>
            <p:spPr>
              <a:xfrm>
                <a:off x="1615364" y="5612114"/>
                <a:ext cx="303675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𝜸</m:t>
                      </m:r>
                      <m:r>
                        <a:rPr lang="en-GB" sz="2800" b="1" i="1" smtClean="0">
                          <a:latin typeface="Cambria Math" panose="02040503050406030204" pitchFamily="18" charset="0"/>
                          <a:ea typeface="Cambria Math" panose="02040503050406030204" pitchFamily="18" charset="0"/>
                        </a:rPr>
                        <m:t>+ </m:t>
                      </m:r>
                      <m:r>
                        <a:rPr lang="en-GB" sz="2800" b="1" i="1" smtClean="0">
                          <a:solidFill>
                            <a:schemeClr val="accent6"/>
                          </a:solidFill>
                          <a:latin typeface="Cambria Math" panose="02040503050406030204" pitchFamily="18" charset="0"/>
                          <a:ea typeface="Cambria Math" panose="02040503050406030204" pitchFamily="18" charset="0"/>
                        </a:rPr>
                        <m:t>𝝉𝜹</m:t>
                      </m:r>
                    </m:oMath>
                  </m:oMathPara>
                </a14:m>
                <a:endParaRPr lang="en-US" sz="2800" b="1" dirty="0"/>
              </a:p>
            </p:txBody>
          </p:sp>
        </mc:Choice>
        <mc:Fallback xmlns="">
          <p:sp>
            <p:nvSpPr>
              <p:cNvPr id="37" name="TextBox 36">
                <a:extLst>
                  <a:ext uri="{FF2B5EF4-FFF2-40B4-BE49-F238E27FC236}">
                    <a16:creationId xmlns:a16="http://schemas.microsoft.com/office/drawing/2014/main" id="{9E073F9D-A691-7349-9FEC-FE39DB2C9862}"/>
                  </a:ext>
                </a:extLst>
              </p:cNvPr>
              <p:cNvSpPr txBox="1">
                <a:spLocks noRot="1" noChangeAspect="1" noMove="1" noResize="1" noEditPoints="1" noAdjustHandles="1" noChangeArrowheads="1" noChangeShapeType="1" noTextEdit="1"/>
              </p:cNvSpPr>
              <p:nvPr/>
            </p:nvSpPr>
            <p:spPr>
              <a:xfrm>
                <a:off x="1615364" y="5612114"/>
                <a:ext cx="3036757" cy="523220"/>
              </a:xfrm>
              <a:prstGeom prst="rect">
                <a:avLst/>
              </a:prstGeom>
              <a:blipFill>
                <a:blip r:embed="rId9"/>
                <a:stretch>
                  <a:fillRect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3D0F832-755F-F045-9EA0-E2141BE67EBA}"/>
                  </a:ext>
                </a:extLst>
              </p:cNvPr>
              <p:cNvSpPr txBox="1"/>
              <p:nvPr/>
            </p:nvSpPr>
            <p:spPr>
              <a:xfrm>
                <a:off x="7903866" y="5496801"/>
                <a:ext cx="303675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𝜸</m:t>
                      </m:r>
                      <m:r>
                        <a:rPr lang="en-GB" sz="2800" b="1" i="1" smtClean="0">
                          <a:latin typeface="Cambria Math" panose="02040503050406030204" pitchFamily="18" charset="0"/>
                          <a:ea typeface="Cambria Math" panose="02040503050406030204" pitchFamily="18" charset="0"/>
                        </a:rPr>
                        <m:t>+ </m:t>
                      </m:r>
                      <m:r>
                        <a:rPr lang="en-GB" sz="2800" b="1" i="1" smtClean="0">
                          <a:solidFill>
                            <a:schemeClr val="accent2"/>
                          </a:solidFill>
                          <a:latin typeface="Cambria Math" panose="02040503050406030204" pitchFamily="18" charset="0"/>
                          <a:ea typeface="Cambria Math" panose="02040503050406030204" pitchFamily="18" charset="0"/>
                        </a:rPr>
                        <m:t>𝝉𝜹</m:t>
                      </m:r>
                    </m:oMath>
                  </m:oMathPara>
                </a14:m>
                <a:endParaRPr lang="en-US" sz="2800" b="1" dirty="0"/>
              </a:p>
            </p:txBody>
          </p:sp>
        </mc:Choice>
        <mc:Fallback xmlns="">
          <p:sp>
            <p:nvSpPr>
              <p:cNvPr id="38" name="TextBox 37">
                <a:extLst>
                  <a:ext uri="{FF2B5EF4-FFF2-40B4-BE49-F238E27FC236}">
                    <a16:creationId xmlns:a16="http://schemas.microsoft.com/office/drawing/2014/main" id="{D3D0F832-755F-F045-9EA0-E2141BE67EBA}"/>
                  </a:ext>
                </a:extLst>
              </p:cNvPr>
              <p:cNvSpPr txBox="1">
                <a:spLocks noRot="1" noChangeAspect="1" noMove="1" noResize="1" noEditPoints="1" noAdjustHandles="1" noChangeArrowheads="1" noChangeShapeType="1" noTextEdit="1"/>
              </p:cNvSpPr>
              <p:nvPr/>
            </p:nvSpPr>
            <p:spPr>
              <a:xfrm>
                <a:off x="7903866" y="5496801"/>
                <a:ext cx="3036757" cy="523220"/>
              </a:xfrm>
              <a:prstGeom prst="rect">
                <a:avLst/>
              </a:prstGeom>
              <a:blipFill>
                <a:blip r:embed="rId10"/>
                <a:stretch>
                  <a:fillRect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47D5F93-2269-2240-BB2E-5F87EFD2EC48}"/>
                  </a:ext>
                </a:extLst>
              </p:cNvPr>
              <p:cNvSpPr txBox="1"/>
              <p:nvPr/>
            </p:nvSpPr>
            <p:spPr>
              <a:xfrm>
                <a:off x="4802846" y="4108029"/>
                <a:ext cx="161200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GB" sz="2800" b="1" i="1" smtClean="0">
                              <a:latin typeface="Cambria Math" panose="02040503050406030204" pitchFamily="18" charset="0"/>
                            </a:rPr>
                            <m:t>(</m:t>
                          </m:r>
                          <m:r>
                            <a:rPr lang="en-GB" sz="2800" b="1" i="1" smtClean="0">
                              <a:latin typeface="Cambria Math" panose="02040503050406030204" pitchFamily="18" charset="0"/>
                            </a:rPr>
                            <m:t>𝟏</m:t>
                          </m:r>
                          <m:r>
                            <a:rPr lang="en-GB" sz="2800" b="1" i="1" smtClean="0">
                              <a:latin typeface="Cambria Math" panose="02040503050406030204" pitchFamily="18" charset="0"/>
                            </a:rPr>
                            <m:t> −</m:t>
                          </m:r>
                          <m:r>
                            <a:rPr lang="en-GB" sz="2800" b="1" i="1" smtClean="0">
                              <a:solidFill>
                                <a:schemeClr val="accent1"/>
                              </a:solidFill>
                              <a:latin typeface="Cambria Math" panose="02040503050406030204" pitchFamily="18" charset="0"/>
                            </a:rPr>
                            <m:t>𝒄</m:t>
                          </m:r>
                          <m:r>
                            <a:rPr lang="en-GB" sz="2800" b="1"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𝜷</m:t>
                          </m:r>
                        </m:e>
                        <m:sub>
                          <m:r>
                            <a:rPr lang="en-GB" sz="2800" b="1" i="1" smtClean="0">
                              <a:latin typeface="Cambria Math" panose="02040503050406030204" pitchFamily="18" charset="0"/>
                            </a:rPr>
                            <m:t>𝑯𝑨</m:t>
                          </m:r>
                        </m:sub>
                      </m:sSub>
                    </m:oMath>
                  </m:oMathPara>
                </a14:m>
                <a:endParaRPr lang="en-US" sz="2800" b="1" dirty="0"/>
              </a:p>
            </p:txBody>
          </p:sp>
        </mc:Choice>
        <mc:Fallback xmlns="">
          <p:sp>
            <p:nvSpPr>
              <p:cNvPr id="39" name="TextBox 38">
                <a:extLst>
                  <a:ext uri="{FF2B5EF4-FFF2-40B4-BE49-F238E27FC236}">
                    <a16:creationId xmlns:a16="http://schemas.microsoft.com/office/drawing/2014/main" id="{747D5F93-2269-2240-BB2E-5F87EFD2EC48}"/>
                  </a:ext>
                </a:extLst>
              </p:cNvPr>
              <p:cNvSpPr txBox="1">
                <a:spLocks noRot="1" noChangeAspect="1" noMove="1" noResize="1" noEditPoints="1" noAdjustHandles="1" noChangeArrowheads="1" noChangeShapeType="1" noTextEdit="1"/>
              </p:cNvSpPr>
              <p:nvPr/>
            </p:nvSpPr>
            <p:spPr>
              <a:xfrm>
                <a:off x="4802846" y="4108029"/>
                <a:ext cx="1612001" cy="523220"/>
              </a:xfrm>
              <a:prstGeom prst="rect">
                <a:avLst/>
              </a:prstGeom>
              <a:blipFill>
                <a:blip r:embed="rId11"/>
                <a:stretch>
                  <a:fillRect l="-3906" r="-22656"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6428164-ABDB-F241-8317-BBBB0813FF70}"/>
                  </a:ext>
                </a:extLst>
              </p:cNvPr>
              <p:cNvSpPr txBox="1"/>
              <p:nvPr/>
            </p:nvSpPr>
            <p:spPr>
              <a:xfrm>
                <a:off x="2112948" y="895775"/>
                <a:ext cx="161200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GB" sz="2800" b="1" i="1" smtClean="0">
                              <a:latin typeface="Cambria Math" panose="02040503050406030204" pitchFamily="18" charset="0"/>
                            </a:rPr>
                            <m:t>(</m:t>
                          </m:r>
                          <m:r>
                            <a:rPr lang="en-GB" sz="2800" b="1" i="1" smtClean="0">
                              <a:latin typeface="Cambria Math" panose="02040503050406030204" pitchFamily="18" charset="0"/>
                            </a:rPr>
                            <m:t>𝟏</m:t>
                          </m:r>
                          <m:r>
                            <a:rPr lang="en-GB" sz="2800" b="1" i="1" smtClean="0">
                              <a:latin typeface="Cambria Math" panose="02040503050406030204" pitchFamily="18" charset="0"/>
                            </a:rPr>
                            <m:t> −</m:t>
                          </m:r>
                          <m:r>
                            <a:rPr lang="en-GB" sz="2800" b="1" i="1" smtClean="0">
                              <a:solidFill>
                                <a:schemeClr val="accent1"/>
                              </a:solidFill>
                              <a:latin typeface="Cambria Math" panose="02040503050406030204" pitchFamily="18" charset="0"/>
                            </a:rPr>
                            <m:t>𝒄</m:t>
                          </m:r>
                          <m:r>
                            <a:rPr lang="en-GB" sz="2800" b="1"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𝜷</m:t>
                          </m:r>
                        </m:e>
                        <m:sub>
                          <m:r>
                            <a:rPr lang="en-GB" sz="2800" b="1" i="1" smtClean="0">
                              <a:latin typeface="Cambria Math" panose="02040503050406030204" pitchFamily="18" charset="0"/>
                            </a:rPr>
                            <m:t>𝑨𝑨</m:t>
                          </m:r>
                        </m:sub>
                      </m:sSub>
                    </m:oMath>
                  </m:oMathPara>
                </a14:m>
                <a:endParaRPr lang="en-US" sz="2800" b="1" dirty="0"/>
              </a:p>
            </p:txBody>
          </p:sp>
        </mc:Choice>
        <mc:Fallback xmlns="">
          <p:sp>
            <p:nvSpPr>
              <p:cNvPr id="40" name="TextBox 39">
                <a:extLst>
                  <a:ext uri="{FF2B5EF4-FFF2-40B4-BE49-F238E27FC236}">
                    <a16:creationId xmlns:a16="http://schemas.microsoft.com/office/drawing/2014/main" id="{C6428164-ABDB-F241-8317-BBBB0813FF70}"/>
                  </a:ext>
                </a:extLst>
              </p:cNvPr>
              <p:cNvSpPr txBox="1">
                <a:spLocks noRot="1" noChangeAspect="1" noMove="1" noResize="1" noEditPoints="1" noAdjustHandles="1" noChangeArrowheads="1" noChangeShapeType="1" noTextEdit="1"/>
              </p:cNvSpPr>
              <p:nvPr/>
            </p:nvSpPr>
            <p:spPr>
              <a:xfrm>
                <a:off x="2112948" y="895775"/>
                <a:ext cx="1612001" cy="523220"/>
              </a:xfrm>
              <a:prstGeom prst="rect">
                <a:avLst/>
              </a:prstGeom>
              <a:blipFill>
                <a:blip r:embed="rId12"/>
                <a:stretch>
                  <a:fillRect l="-3906" r="-20313"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93F7756-B73A-064A-97F3-57BDB16DFF42}"/>
                  </a:ext>
                </a:extLst>
              </p:cNvPr>
              <p:cNvSpPr txBox="1"/>
              <p:nvPr/>
            </p:nvSpPr>
            <p:spPr>
              <a:xfrm>
                <a:off x="7698976" y="884750"/>
                <a:ext cx="161200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GB" sz="2800" b="1" i="1" smtClean="0">
                              <a:latin typeface="Cambria Math" panose="02040503050406030204" pitchFamily="18" charset="0"/>
                            </a:rPr>
                            <m:t>(</m:t>
                          </m:r>
                          <m:r>
                            <a:rPr lang="en-GB" sz="2800" b="1" i="1" smtClean="0">
                              <a:latin typeface="Cambria Math" panose="02040503050406030204" pitchFamily="18" charset="0"/>
                            </a:rPr>
                            <m:t>𝟏</m:t>
                          </m:r>
                          <m:r>
                            <a:rPr lang="en-GB" sz="2800" b="1" i="1" smtClean="0">
                              <a:latin typeface="Cambria Math" panose="02040503050406030204" pitchFamily="18" charset="0"/>
                            </a:rPr>
                            <m:t> −</m:t>
                          </m:r>
                          <m:r>
                            <a:rPr lang="en-GB" sz="2800" b="1" i="1" smtClean="0">
                              <a:solidFill>
                                <a:schemeClr val="accent1"/>
                              </a:solidFill>
                              <a:latin typeface="Cambria Math" panose="02040503050406030204" pitchFamily="18" charset="0"/>
                            </a:rPr>
                            <m:t>𝒄</m:t>
                          </m:r>
                          <m:r>
                            <a:rPr lang="en-GB" sz="2800" b="1"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𝜷</m:t>
                          </m:r>
                        </m:e>
                        <m:sub>
                          <m:r>
                            <a:rPr lang="en-GB" sz="2800" b="1" i="1" smtClean="0">
                              <a:latin typeface="Cambria Math" panose="02040503050406030204" pitchFamily="18" charset="0"/>
                            </a:rPr>
                            <m:t>𝑯𝑯</m:t>
                          </m:r>
                        </m:sub>
                      </m:sSub>
                    </m:oMath>
                  </m:oMathPara>
                </a14:m>
                <a:endParaRPr lang="en-US" sz="2800" b="1" dirty="0"/>
              </a:p>
            </p:txBody>
          </p:sp>
        </mc:Choice>
        <mc:Fallback xmlns="">
          <p:sp>
            <p:nvSpPr>
              <p:cNvPr id="41" name="TextBox 40">
                <a:extLst>
                  <a:ext uri="{FF2B5EF4-FFF2-40B4-BE49-F238E27FC236}">
                    <a16:creationId xmlns:a16="http://schemas.microsoft.com/office/drawing/2014/main" id="{193F7756-B73A-064A-97F3-57BDB16DFF42}"/>
                  </a:ext>
                </a:extLst>
              </p:cNvPr>
              <p:cNvSpPr txBox="1">
                <a:spLocks noRot="1" noChangeAspect="1" noMove="1" noResize="1" noEditPoints="1" noAdjustHandles="1" noChangeArrowheads="1" noChangeShapeType="1" noTextEdit="1"/>
              </p:cNvSpPr>
              <p:nvPr/>
            </p:nvSpPr>
            <p:spPr>
              <a:xfrm>
                <a:off x="7698976" y="884750"/>
                <a:ext cx="1612001" cy="523220"/>
              </a:xfrm>
              <a:prstGeom prst="rect">
                <a:avLst/>
              </a:prstGeom>
              <a:blipFill>
                <a:blip r:embed="rId13"/>
                <a:stretch>
                  <a:fillRect l="-3906" r="-25000" b="-19048"/>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473C9B4A-359B-124D-B26B-231187F96260}"/>
              </a:ext>
            </a:extLst>
          </p:cNvPr>
          <p:cNvSpPr txBox="1"/>
          <p:nvPr/>
        </p:nvSpPr>
        <p:spPr>
          <a:xfrm>
            <a:off x="66709" y="5993853"/>
            <a:ext cx="2061249" cy="461665"/>
          </a:xfrm>
          <a:prstGeom prst="rect">
            <a:avLst/>
          </a:prstGeom>
          <a:noFill/>
        </p:spPr>
        <p:txBody>
          <a:bodyPr wrap="square" rtlCol="0">
            <a:spAutoFit/>
          </a:bodyPr>
          <a:lstStyle/>
          <a:p>
            <a:pPr algn="ctr"/>
            <a:r>
              <a:rPr lang="en-US" sz="2400" b="1" dirty="0"/>
              <a:t>R:</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EFCFC34-258C-7C46-974F-143289D24E30}"/>
                  </a:ext>
                </a:extLst>
              </p:cNvPr>
              <p:cNvSpPr txBox="1"/>
              <p:nvPr/>
            </p:nvSpPr>
            <p:spPr>
              <a:xfrm>
                <a:off x="1185867" y="6014385"/>
                <a:ext cx="303675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𝜸</m:t>
                      </m:r>
                    </m:oMath>
                  </m:oMathPara>
                </a14:m>
                <a:endParaRPr lang="en-US" sz="2800" b="1" dirty="0"/>
              </a:p>
            </p:txBody>
          </p:sp>
        </mc:Choice>
        <mc:Fallback xmlns="">
          <p:sp>
            <p:nvSpPr>
              <p:cNvPr id="31" name="TextBox 30">
                <a:extLst>
                  <a:ext uri="{FF2B5EF4-FFF2-40B4-BE49-F238E27FC236}">
                    <a16:creationId xmlns:a16="http://schemas.microsoft.com/office/drawing/2014/main" id="{3EFCFC34-258C-7C46-974F-143289D24E30}"/>
                  </a:ext>
                </a:extLst>
              </p:cNvPr>
              <p:cNvSpPr txBox="1">
                <a:spLocks noRot="1" noChangeAspect="1" noMove="1" noResize="1" noEditPoints="1" noAdjustHandles="1" noChangeArrowheads="1" noChangeShapeType="1" noTextEdit="1"/>
              </p:cNvSpPr>
              <p:nvPr/>
            </p:nvSpPr>
            <p:spPr>
              <a:xfrm>
                <a:off x="1185867" y="6014385"/>
                <a:ext cx="3036757" cy="523220"/>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B604B50-0B07-0147-BA7B-2EBFD97B4931}"/>
                  </a:ext>
                </a:extLst>
              </p:cNvPr>
              <p:cNvSpPr txBox="1"/>
              <p:nvPr/>
            </p:nvSpPr>
            <p:spPr>
              <a:xfrm>
                <a:off x="7903866" y="5899072"/>
                <a:ext cx="303675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𝜸</m:t>
                      </m:r>
                      <m:r>
                        <a:rPr lang="en-GB" sz="2800" b="1" i="1" smtClean="0">
                          <a:latin typeface="Cambria Math" panose="02040503050406030204" pitchFamily="18" charset="0"/>
                          <a:ea typeface="Cambria Math" panose="02040503050406030204" pitchFamily="18" charset="0"/>
                        </a:rPr>
                        <m:t>+ </m:t>
                      </m:r>
                      <m:r>
                        <a:rPr lang="en-GB" sz="2800" b="1" i="1" smtClean="0">
                          <a:solidFill>
                            <a:schemeClr val="accent2"/>
                          </a:solidFill>
                          <a:latin typeface="Cambria Math" panose="02040503050406030204" pitchFamily="18" charset="0"/>
                          <a:ea typeface="Cambria Math" panose="02040503050406030204" pitchFamily="18" charset="0"/>
                        </a:rPr>
                        <m:t>𝝉𝜹</m:t>
                      </m:r>
                    </m:oMath>
                  </m:oMathPara>
                </a14:m>
                <a:endParaRPr lang="en-US" sz="2800" b="1" dirty="0"/>
              </a:p>
            </p:txBody>
          </p:sp>
        </mc:Choice>
        <mc:Fallback xmlns="">
          <p:sp>
            <p:nvSpPr>
              <p:cNvPr id="33" name="TextBox 32">
                <a:extLst>
                  <a:ext uri="{FF2B5EF4-FFF2-40B4-BE49-F238E27FC236}">
                    <a16:creationId xmlns:a16="http://schemas.microsoft.com/office/drawing/2014/main" id="{2B604B50-0B07-0147-BA7B-2EBFD97B4931}"/>
                  </a:ext>
                </a:extLst>
              </p:cNvPr>
              <p:cNvSpPr txBox="1">
                <a:spLocks noRot="1" noChangeAspect="1" noMove="1" noResize="1" noEditPoints="1" noAdjustHandles="1" noChangeArrowheads="1" noChangeShapeType="1" noTextEdit="1"/>
              </p:cNvSpPr>
              <p:nvPr/>
            </p:nvSpPr>
            <p:spPr>
              <a:xfrm>
                <a:off x="7903866" y="5899072"/>
                <a:ext cx="3036757" cy="523220"/>
              </a:xfrm>
              <a:prstGeom prst="rect">
                <a:avLst/>
              </a:prstGeom>
              <a:blipFill>
                <a:blip r:embed="rId15"/>
                <a:stretch>
                  <a:fillRect b="-18605"/>
                </a:stretch>
              </a:blipFill>
            </p:spPr>
            <p:txBody>
              <a:bodyPr/>
              <a:lstStyle/>
              <a:p>
                <a:r>
                  <a:rPr lang="en-US">
                    <a:noFill/>
                  </a:rPr>
                  <a:t> </a:t>
                </a:r>
              </a:p>
            </p:txBody>
          </p:sp>
        </mc:Fallback>
      </mc:AlternateContent>
      <p:pic>
        <p:nvPicPr>
          <p:cNvPr id="34" name="Picture 8" descr="Résultat de recherche d'images pour &quot;antibiotic icon&quot;">
            <a:extLst>
              <a:ext uri="{FF2B5EF4-FFF2-40B4-BE49-F238E27FC236}">
                <a16:creationId xmlns:a16="http://schemas.microsoft.com/office/drawing/2014/main" id="{2572FDCB-6585-2B4D-8FD9-65B0B7D27A67}"/>
              </a:ext>
            </a:extLst>
          </p:cNvPr>
          <p:cNvPicPr>
            <a:picLocks noChangeAspect="1" noChangeArrowheads="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31032" y="6070497"/>
            <a:ext cx="370682" cy="37068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8" descr="Résultat de recherche d'images pour &quot;antibiotic icon&quot;">
            <a:extLst>
              <a:ext uri="{FF2B5EF4-FFF2-40B4-BE49-F238E27FC236}">
                <a16:creationId xmlns:a16="http://schemas.microsoft.com/office/drawing/2014/main" id="{D7C48993-DE74-4C4E-A61A-E159DFA62846}"/>
              </a:ext>
            </a:extLst>
          </p:cNvPr>
          <p:cNvPicPr>
            <a:picLocks noChangeAspect="1" noChangeArrowheads="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46671" y="6056640"/>
            <a:ext cx="370682" cy="3706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C73D11C-04D1-774E-A3E2-B814D5476BCC}"/>
                  </a:ext>
                </a:extLst>
              </p:cNvPr>
              <p:cNvSpPr txBox="1"/>
              <p:nvPr/>
            </p:nvSpPr>
            <p:spPr>
              <a:xfrm>
                <a:off x="4522071" y="4506452"/>
                <a:ext cx="161200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GB" sz="2800" b="1" i="1" smtClean="0">
                              <a:latin typeface="Cambria Math" panose="02040503050406030204" pitchFamily="18" charset="0"/>
                            </a:rPr>
                            <m:t>(</m:t>
                          </m:r>
                          <m:r>
                            <a:rPr lang="en-GB" sz="2800" b="1" i="1" smtClean="0">
                              <a:latin typeface="Cambria Math" panose="02040503050406030204" pitchFamily="18" charset="0"/>
                            </a:rPr>
                            <m:t>𝟏</m:t>
                          </m:r>
                          <m:r>
                            <a:rPr lang="en-GB" sz="2800" b="1" i="1" smtClean="0">
                              <a:latin typeface="Cambria Math" panose="02040503050406030204" pitchFamily="18" charset="0"/>
                            </a:rPr>
                            <m:t> −</m:t>
                          </m:r>
                          <m:r>
                            <a:rPr lang="en-GB" sz="2800" b="1" i="1" smtClean="0">
                              <a:solidFill>
                                <a:schemeClr val="accent1"/>
                              </a:solidFill>
                              <a:latin typeface="Cambria Math" panose="02040503050406030204" pitchFamily="18" charset="0"/>
                            </a:rPr>
                            <m:t>𝒄</m:t>
                          </m:r>
                          <m:r>
                            <a:rPr lang="en-GB" sz="2800" b="1" i="1" smtClean="0">
                              <a:solidFill>
                                <a:schemeClr val="accent1"/>
                              </a:solidFill>
                              <a:latin typeface="Cambria Math" panose="02040503050406030204" pitchFamily="18" charset="0"/>
                            </a:rPr>
                            <m:t> −</m:t>
                          </m:r>
                          <m:r>
                            <a:rPr lang="en-GB" sz="2800" b="1" i="1" smtClean="0">
                              <a:solidFill>
                                <a:schemeClr val="accent6"/>
                              </a:solidFill>
                              <a:latin typeface="Cambria Math" panose="02040503050406030204" pitchFamily="18" charset="0"/>
                            </a:rPr>
                            <m:t>𝒄</m:t>
                          </m:r>
                          <m:r>
                            <a:rPr lang="en-GB" sz="2800" b="1"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𝜷</m:t>
                          </m:r>
                        </m:e>
                        <m:sub>
                          <m:r>
                            <a:rPr lang="en-GB" sz="2800" b="1" i="1" smtClean="0">
                              <a:latin typeface="Cambria Math" panose="02040503050406030204" pitchFamily="18" charset="0"/>
                            </a:rPr>
                            <m:t>𝑯𝑨</m:t>
                          </m:r>
                        </m:sub>
                      </m:sSub>
                    </m:oMath>
                  </m:oMathPara>
                </a14:m>
                <a:endParaRPr lang="en-US" sz="2800" b="1" dirty="0"/>
              </a:p>
            </p:txBody>
          </p:sp>
        </mc:Choice>
        <mc:Fallback xmlns="">
          <p:sp>
            <p:nvSpPr>
              <p:cNvPr id="43" name="TextBox 42">
                <a:extLst>
                  <a:ext uri="{FF2B5EF4-FFF2-40B4-BE49-F238E27FC236}">
                    <a16:creationId xmlns:a16="http://schemas.microsoft.com/office/drawing/2014/main" id="{0C73D11C-04D1-774E-A3E2-B814D5476BCC}"/>
                  </a:ext>
                </a:extLst>
              </p:cNvPr>
              <p:cNvSpPr txBox="1">
                <a:spLocks noRot="1" noChangeAspect="1" noMove="1" noResize="1" noEditPoints="1" noAdjustHandles="1" noChangeArrowheads="1" noChangeShapeType="1" noTextEdit="1"/>
              </p:cNvSpPr>
              <p:nvPr/>
            </p:nvSpPr>
            <p:spPr>
              <a:xfrm>
                <a:off x="4522071" y="4506452"/>
                <a:ext cx="1612001" cy="523220"/>
              </a:xfrm>
              <a:prstGeom prst="rect">
                <a:avLst/>
              </a:prstGeom>
              <a:blipFill>
                <a:blip r:embed="rId16"/>
                <a:stretch>
                  <a:fillRect l="-4688" r="-64063"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D02B4FA-A38F-304E-8E27-7356CF054EDC}"/>
                  </a:ext>
                </a:extLst>
              </p:cNvPr>
              <p:cNvSpPr txBox="1"/>
              <p:nvPr/>
            </p:nvSpPr>
            <p:spPr>
              <a:xfrm>
                <a:off x="4537035" y="1795024"/>
                <a:ext cx="161200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GB" sz="2800" b="1" i="1" smtClean="0">
                              <a:latin typeface="Cambria Math" panose="02040503050406030204" pitchFamily="18" charset="0"/>
                            </a:rPr>
                            <m:t>(</m:t>
                          </m:r>
                          <m:r>
                            <a:rPr lang="en-GB" sz="2800" b="1" i="1" smtClean="0">
                              <a:latin typeface="Cambria Math" panose="02040503050406030204" pitchFamily="18" charset="0"/>
                            </a:rPr>
                            <m:t>𝟏</m:t>
                          </m:r>
                          <m:r>
                            <a:rPr lang="en-GB" sz="2800" b="1" i="1" smtClean="0">
                              <a:latin typeface="Cambria Math" panose="02040503050406030204" pitchFamily="18" charset="0"/>
                            </a:rPr>
                            <m:t> −</m:t>
                          </m:r>
                          <m:r>
                            <a:rPr lang="en-GB" sz="2800" b="1" i="1" smtClean="0">
                              <a:solidFill>
                                <a:schemeClr val="accent1"/>
                              </a:solidFill>
                              <a:latin typeface="Cambria Math" panose="02040503050406030204" pitchFamily="18" charset="0"/>
                            </a:rPr>
                            <m:t>𝒄</m:t>
                          </m:r>
                          <m:r>
                            <a:rPr lang="en-GB" sz="2800" b="1" i="1" smtClean="0">
                              <a:solidFill>
                                <a:schemeClr val="accent1"/>
                              </a:solidFill>
                              <a:latin typeface="Cambria Math" panose="02040503050406030204" pitchFamily="18" charset="0"/>
                            </a:rPr>
                            <m:t> −</m:t>
                          </m:r>
                          <m:r>
                            <a:rPr lang="en-GB" sz="2800" b="1" i="1" smtClean="0">
                              <a:solidFill>
                                <a:schemeClr val="accent6"/>
                              </a:solidFill>
                              <a:latin typeface="Cambria Math" panose="02040503050406030204" pitchFamily="18" charset="0"/>
                            </a:rPr>
                            <m:t>𝒄</m:t>
                          </m:r>
                          <m:r>
                            <a:rPr lang="en-GB" sz="2800" b="1"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𝜷</m:t>
                          </m:r>
                        </m:e>
                        <m:sub>
                          <m:r>
                            <a:rPr lang="en-GB" sz="2800" b="1" i="1" smtClean="0">
                              <a:latin typeface="Cambria Math" panose="02040503050406030204" pitchFamily="18" charset="0"/>
                            </a:rPr>
                            <m:t>𝑨𝑯</m:t>
                          </m:r>
                        </m:sub>
                      </m:sSub>
                    </m:oMath>
                  </m:oMathPara>
                </a14:m>
                <a:endParaRPr lang="en-US" sz="2800" b="1" dirty="0"/>
              </a:p>
            </p:txBody>
          </p:sp>
        </mc:Choice>
        <mc:Fallback xmlns="">
          <p:sp>
            <p:nvSpPr>
              <p:cNvPr id="44" name="TextBox 43">
                <a:extLst>
                  <a:ext uri="{FF2B5EF4-FFF2-40B4-BE49-F238E27FC236}">
                    <a16:creationId xmlns:a16="http://schemas.microsoft.com/office/drawing/2014/main" id="{DD02B4FA-A38F-304E-8E27-7356CF054EDC}"/>
                  </a:ext>
                </a:extLst>
              </p:cNvPr>
              <p:cNvSpPr txBox="1">
                <a:spLocks noRot="1" noChangeAspect="1" noMove="1" noResize="1" noEditPoints="1" noAdjustHandles="1" noChangeArrowheads="1" noChangeShapeType="1" noTextEdit="1"/>
              </p:cNvSpPr>
              <p:nvPr/>
            </p:nvSpPr>
            <p:spPr>
              <a:xfrm>
                <a:off x="4537035" y="1795024"/>
                <a:ext cx="1612001" cy="523220"/>
              </a:xfrm>
              <a:prstGeom prst="rect">
                <a:avLst/>
              </a:prstGeom>
              <a:blipFill>
                <a:blip r:embed="rId17"/>
                <a:stretch>
                  <a:fillRect l="-3906" r="-64063"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7816E0B-8697-C948-B9DF-493C47134E1B}"/>
                  </a:ext>
                </a:extLst>
              </p:cNvPr>
              <p:cNvSpPr txBox="1"/>
              <p:nvPr/>
            </p:nvSpPr>
            <p:spPr>
              <a:xfrm>
                <a:off x="1746671" y="490276"/>
                <a:ext cx="161200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GB" sz="2800" b="1" i="1" smtClean="0">
                              <a:latin typeface="Cambria Math" panose="02040503050406030204" pitchFamily="18" charset="0"/>
                            </a:rPr>
                            <m:t>(</m:t>
                          </m:r>
                          <m:r>
                            <a:rPr lang="en-GB" sz="2800" b="1" i="1" smtClean="0">
                              <a:latin typeface="Cambria Math" panose="02040503050406030204" pitchFamily="18" charset="0"/>
                            </a:rPr>
                            <m:t>𝟏</m:t>
                          </m:r>
                          <m:r>
                            <a:rPr lang="en-GB" sz="2800" b="1" i="1" smtClean="0">
                              <a:latin typeface="Cambria Math" panose="02040503050406030204" pitchFamily="18" charset="0"/>
                            </a:rPr>
                            <m:t> −</m:t>
                          </m:r>
                          <m:r>
                            <a:rPr lang="en-GB" sz="2800" b="1" i="1" smtClean="0">
                              <a:solidFill>
                                <a:schemeClr val="accent1"/>
                              </a:solidFill>
                              <a:latin typeface="Cambria Math" panose="02040503050406030204" pitchFamily="18" charset="0"/>
                            </a:rPr>
                            <m:t>𝒄</m:t>
                          </m:r>
                          <m:r>
                            <a:rPr lang="en-GB" sz="2800" b="1" i="1" smtClean="0">
                              <a:solidFill>
                                <a:schemeClr val="accent1"/>
                              </a:solidFill>
                              <a:latin typeface="Cambria Math" panose="02040503050406030204" pitchFamily="18" charset="0"/>
                            </a:rPr>
                            <m:t> −</m:t>
                          </m:r>
                          <m:r>
                            <a:rPr lang="en-GB" sz="2800" b="1" i="1" smtClean="0">
                              <a:solidFill>
                                <a:schemeClr val="accent6"/>
                              </a:solidFill>
                              <a:latin typeface="Cambria Math" panose="02040503050406030204" pitchFamily="18" charset="0"/>
                            </a:rPr>
                            <m:t>𝒄</m:t>
                          </m:r>
                          <m:r>
                            <a:rPr lang="en-GB" sz="2800" b="1"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𝜷</m:t>
                          </m:r>
                        </m:e>
                        <m:sub>
                          <m:r>
                            <a:rPr lang="en-GB" sz="2800" b="1" i="1" smtClean="0">
                              <a:latin typeface="Cambria Math" panose="02040503050406030204" pitchFamily="18" charset="0"/>
                            </a:rPr>
                            <m:t>𝑨𝑨</m:t>
                          </m:r>
                        </m:sub>
                      </m:sSub>
                    </m:oMath>
                  </m:oMathPara>
                </a14:m>
                <a:endParaRPr lang="en-US" sz="2800" b="1" dirty="0"/>
              </a:p>
            </p:txBody>
          </p:sp>
        </mc:Choice>
        <mc:Fallback xmlns="">
          <p:sp>
            <p:nvSpPr>
              <p:cNvPr id="45" name="TextBox 44">
                <a:extLst>
                  <a:ext uri="{FF2B5EF4-FFF2-40B4-BE49-F238E27FC236}">
                    <a16:creationId xmlns:a16="http://schemas.microsoft.com/office/drawing/2014/main" id="{B7816E0B-8697-C948-B9DF-493C47134E1B}"/>
                  </a:ext>
                </a:extLst>
              </p:cNvPr>
              <p:cNvSpPr txBox="1">
                <a:spLocks noRot="1" noChangeAspect="1" noMove="1" noResize="1" noEditPoints="1" noAdjustHandles="1" noChangeArrowheads="1" noChangeShapeType="1" noTextEdit="1"/>
              </p:cNvSpPr>
              <p:nvPr/>
            </p:nvSpPr>
            <p:spPr>
              <a:xfrm>
                <a:off x="1746671" y="490276"/>
                <a:ext cx="1612001" cy="523220"/>
              </a:xfrm>
              <a:prstGeom prst="rect">
                <a:avLst/>
              </a:prstGeom>
              <a:blipFill>
                <a:blip r:embed="rId18"/>
                <a:stretch>
                  <a:fillRect l="-4724" r="-62992"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53E11C8-64F3-0346-AF1D-A2604F5256D1}"/>
                  </a:ext>
                </a:extLst>
              </p:cNvPr>
              <p:cNvSpPr txBox="1"/>
              <p:nvPr/>
            </p:nvSpPr>
            <p:spPr>
              <a:xfrm>
                <a:off x="7499939" y="493289"/>
                <a:ext cx="161200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GB" sz="2800" b="1" i="1" smtClean="0">
                              <a:latin typeface="Cambria Math" panose="02040503050406030204" pitchFamily="18" charset="0"/>
                            </a:rPr>
                            <m:t>(</m:t>
                          </m:r>
                          <m:r>
                            <a:rPr lang="en-GB" sz="2800" b="1" i="1" smtClean="0">
                              <a:latin typeface="Cambria Math" panose="02040503050406030204" pitchFamily="18" charset="0"/>
                            </a:rPr>
                            <m:t>𝟏</m:t>
                          </m:r>
                          <m:r>
                            <a:rPr lang="en-GB" sz="2800" b="1" i="1" smtClean="0">
                              <a:latin typeface="Cambria Math" panose="02040503050406030204" pitchFamily="18" charset="0"/>
                            </a:rPr>
                            <m:t> −</m:t>
                          </m:r>
                          <m:r>
                            <a:rPr lang="en-GB" sz="2800" b="1" i="1" smtClean="0">
                              <a:solidFill>
                                <a:schemeClr val="accent1"/>
                              </a:solidFill>
                              <a:latin typeface="Cambria Math" panose="02040503050406030204" pitchFamily="18" charset="0"/>
                            </a:rPr>
                            <m:t>𝒄</m:t>
                          </m:r>
                          <m:r>
                            <a:rPr lang="en-GB" sz="2800" b="1" i="1" smtClean="0">
                              <a:solidFill>
                                <a:schemeClr val="accent1"/>
                              </a:solidFill>
                              <a:latin typeface="Cambria Math" panose="02040503050406030204" pitchFamily="18" charset="0"/>
                            </a:rPr>
                            <m:t> −</m:t>
                          </m:r>
                          <m:r>
                            <a:rPr lang="en-GB" sz="2800" b="1" i="1" smtClean="0">
                              <a:solidFill>
                                <a:schemeClr val="accent6"/>
                              </a:solidFill>
                              <a:latin typeface="Cambria Math" panose="02040503050406030204" pitchFamily="18" charset="0"/>
                            </a:rPr>
                            <m:t>𝒄</m:t>
                          </m:r>
                          <m:r>
                            <a:rPr lang="en-GB" sz="2800" b="1"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𝜷</m:t>
                          </m:r>
                        </m:e>
                        <m:sub>
                          <m:r>
                            <a:rPr lang="en-GB" sz="2800" b="1" i="1" smtClean="0">
                              <a:latin typeface="Cambria Math" panose="02040503050406030204" pitchFamily="18" charset="0"/>
                            </a:rPr>
                            <m:t>𝑯𝑯</m:t>
                          </m:r>
                        </m:sub>
                      </m:sSub>
                    </m:oMath>
                  </m:oMathPara>
                </a14:m>
                <a:endParaRPr lang="en-US" sz="2800" b="1" dirty="0"/>
              </a:p>
            </p:txBody>
          </p:sp>
        </mc:Choice>
        <mc:Fallback xmlns="">
          <p:sp>
            <p:nvSpPr>
              <p:cNvPr id="46" name="TextBox 45">
                <a:extLst>
                  <a:ext uri="{FF2B5EF4-FFF2-40B4-BE49-F238E27FC236}">
                    <a16:creationId xmlns:a16="http://schemas.microsoft.com/office/drawing/2014/main" id="{953E11C8-64F3-0346-AF1D-A2604F5256D1}"/>
                  </a:ext>
                </a:extLst>
              </p:cNvPr>
              <p:cNvSpPr txBox="1">
                <a:spLocks noRot="1" noChangeAspect="1" noMove="1" noResize="1" noEditPoints="1" noAdjustHandles="1" noChangeArrowheads="1" noChangeShapeType="1" noTextEdit="1"/>
              </p:cNvSpPr>
              <p:nvPr/>
            </p:nvSpPr>
            <p:spPr>
              <a:xfrm>
                <a:off x="7499939" y="493289"/>
                <a:ext cx="1612001" cy="523220"/>
              </a:xfrm>
              <a:prstGeom prst="rect">
                <a:avLst/>
              </a:prstGeom>
              <a:blipFill>
                <a:blip r:embed="rId19"/>
                <a:stretch>
                  <a:fillRect l="-4724" r="-67717" b="-19048"/>
                </a:stretch>
              </a:blipFill>
            </p:spPr>
            <p:txBody>
              <a:bodyPr/>
              <a:lstStyle/>
              <a:p>
                <a:r>
                  <a:rPr lang="en-US">
                    <a:noFill/>
                  </a:rPr>
                  <a:t> </a:t>
                </a:r>
              </a:p>
            </p:txBody>
          </p:sp>
        </mc:Fallback>
      </mc:AlternateContent>
      <p:pic>
        <p:nvPicPr>
          <p:cNvPr id="47" name="Picture 2" descr="Résultat de recherche d'images pour &quot;boulet au pied icone&quot;">
            <a:extLst>
              <a:ext uri="{FF2B5EF4-FFF2-40B4-BE49-F238E27FC236}">
                <a16:creationId xmlns:a16="http://schemas.microsoft.com/office/drawing/2014/main" id="{6E7E2D69-F22C-BE48-81E8-CB1752BC944E}"/>
              </a:ext>
            </a:extLst>
          </p:cNvPr>
          <p:cNvPicPr>
            <a:picLocks noChangeAspect="1" noChangeArrowheads="1"/>
          </p:cNvPicPr>
          <p:nvPr/>
        </p:nvPicPr>
        <p:blipFill>
          <a:blip r:embed="rId20">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44756" y="1027624"/>
            <a:ext cx="1199027" cy="90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7512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3F04D7-1C8E-434B-A1D8-30995B1A3B44}"/>
              </a:ext>
            </a:extLst>
          </p:cNvPr>
          <p:cNvSpPr txBox="1"/>
          <p:nvPr/>
        </p:nvSpPr>
        <p:spPr>
          <a:xfrm>
            <a:off x="795735" y="1043245"/>
            <a:ext cx="11028340" cy="2677656"/>
          </a:xfrm>
          <a:prstGeom prst="rect">
            <a:avLst/>
          </a:prstGeom>
          <a:noFill/>
        </p:spPr>
        <p:txBody>
          <a:bodyPr wrap="square" rtlCol="0">
            <a:spAutoFit/>
          </a:bodyPr>
          <a:lstStyle/>
          <a:p>
            <a:pPr algn="ctr"/>
            <a:endParaRPr lang="en-US" sz="2800" b="1" dirty="0"/>
          </a:p>
          <a:p>
            <a:pPr algn="ctr"/>
            <a:r>
              <a:rPr lang="en-US" sz="2800" b="1" u="sng" dirty="0"/>
              <a:t>Which</a:t>
            </a:r>
            <a:r>
              <a:rPr lang="en-US" sz="2800" dirty="0"/>
              <a:t> drugs and </a:t>
            </a:r>
            <a:r>
              <a:rPr lang="en-US" sz="2800" b="1" u="sng" dirty="0"/>
              <a:t>how much</a:t>
            </a:r>
            <a:r>
              <a:rPr lang="en-US" sz="2800" b="1" dirty="0"/>
              <a:t> </a:t>
            </a:r>
            <a:r>
              <a:rPr lang="en-US" sz="2800" dirty="0"/>
              <a:t>they are used determine if reducing usage in animals benefits or not Human health.</a:t>
            </a:r>
          </a:p>
          <a:p>
            <a:pPr algn="ctr"/>
            <a:endParaRPr lang="en-US" sz="2800" dirty="0"/>
          </a:p>
          <a:p>
            <a:pPr marL="342900" indent="-342900" algn="ctr">
              <a:buFont typeface="Wingdings" pitchFamily="2" charset="2"/>
              <a:buChar char="à"/>
            </a:pPr>
            <a:r>
              <a:rPr lang="en-US" sz="2800" b="1" dirty="0">
                <a:sym typeface="Wingdings" pitchFamily="2" charset="2"/>
              </a:rPr>
              <a:t> Careful choice of which drugs we decide to intervene on</a:t>
            </a:r>
          </a:p>
          <a:p>
            <a:pPr algn="ctr"/>
            <a:endParaRPr lang="en-US" sz="2800" b="1" dirty="0">
              <a:sym typeface="Wingdings" pitchFamily="2" charset="2"/>
            </a:endParaRPr>
          </a:p>
        </p:txBody>
      </p:sp>
      <p:pic>
        <p:nvPicPr>
          <p:cNvPr id="23554" name="Picture 2" descr="Résultat de recherche d'images pour &quot;key question icon&quot;">
            <a:extLst>
              <a:ext uri="{FF2B5EF4-FFF2-40B4-BE49-F238E27FC236}">
                <a16:creationId xmlns:a16="http://schemas.microsoft.com/office/drawing/2014/main" id="{543A55D3-72DD-B34E-A652-291C96296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560" y="4532508"/>
            <a:ext cx="1823840" cy="18238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CE6581-DB5D-5E45-892B-DB737EF47FD5}"/>
              </a:ext>
            </a:extLst>
          </p:cNvPr>
          <p:cNvSpPr txBox="1"/>
          <p:nvPr/>
        </p:nvSpPr>
        <p:spPr>
          <a:xfrm>
            <a:off x="3159880" y="4591932"/>
            <a:ext cx="7406520" cy="1815882"/>
          </a:xfrm>
          <a:prstGeom prst="rect">
            <a:avLst/>
          </a:prstGeom>
          <a:noFill/>
        </p:spPr>
        <p:txBody>
          <a:bodyPr wrap="square" rtlCol="0">
            <a:spAutoFit/>
          </a:bodyPr>
          <a:lstStyle/>
          <a:p>
            <a:pPr algn="ctr"/>
            <a:r>
              <a:rPr lang="en-GB" sz="2800" b="1" dirty="0">
                <a:solidFill>
                  <a:schemeClr val="accent2"/>
                </a:solidFill>
              </a:rPr>
              <a:t>What is the real difference in drug usage in Animals and Humans</a:t>
            </a:r>
          </a:p>
          <a:p>
            <a:pPr algn="ctr"/>
            <a:endParaRPr lang="en-GB" sz="2800" b="1" dirty="0">
              <a:solidFill>
                <a:schemeClr val="accent2"/>
              </a:solidFill>
            </a:endParaRPr>
          </a:p>
          <a:p>
            <a:pPr algn="ctr"/>
            <a:r>
              <a:rPr lang="en-GB" sz="2800" b="1" dirty="0">
                <a:solidFill>
                  <a:schemeClr val="accent2"/>
                </a:solidFill>
                <a:sym typeface="Wingdings" pitchFamily="2" charset="2"/>
              </a:rPr>
              <a:t> Parametrizing the model</a:t>
            </a:r>
            <a:endParaRPr lang="en-US" sz="2800" b="1" dirty="0">
              <a:solidFill>
                <a:schemeClr val="accent2"/>
              </a:solidFill>
            </a:endParaRPr>
          </a:p>
        </p:txBody>
      </p:sp>
    </p:spTree>
    <p:extLst>
      <p:ext uri="{BB962C8B-B14F-4D97-AF65-F5344CB8AC3E}">
        <p14:creationId xmlns:p14="http://schemas.microsoft.com/office/powerpoint/2010/main" val="252217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0B44F4-EF23-BE4F-B0AB-F29A8EB397EA}"/>
              </a:ext>
            </a:extLst>
          </p:cNvPr>
          <p:cNvSpPr txBox="1"/>
          <p:nvPr/>
        </p:nvSpPr>
        <p:spPr>
          <a:xfrm>
            <a:off x="1602740" y="411120"/>
            <a:ext cx="8585199" cy="523220"/>
          </a:xfrm>
          <a:prstGeom prst="rect">
            <a:avLst/>
          </a:prstGeom>
          <a:noFill/>
        </p:spPr>
        <p:txBody>
          <a:bodyPr wrap="square" rtlCol="0">
            <a:spAutoFit/>
          </a:bodyPr>
          <a:lstStyle/>
          <a:p>
            <a:pPr algn="ctr"/>
            <a:r>
              <a:rPr lang="en-US" sz="2800" b="1" dirty="0"/>
              <a:t>Parametrizing the model</a:t>
            </a:r>
          </a:p>
        </p:txBody>
      </p:sp>
      <p:pic>
        <p:nvPicPr>
          <p:cNvPr id="3" name="Picture 2">
            <a:extLst>
              <a:ext uri="{FF2B5EF4-FFF2-40B4-BE49-F238E27FC236}">
                <a16:creationId xmlns:a16="http://schemas.microsoft.com/office/drawing/2014/main" id="{140F0AFE-0759-6347-8A24-B9406B4B225C}"/>
              </a:ext>
            </a:extLst>
          </p:cNvPr>
          <p:cNvPicPr>
            <a:picLocks noChangeAspect="1"/>
          </p:cNvPicPr>
          <p:nvPr/>
        </p:nvPicPr>
        <p:blipFill>
          <a:blip r:embed="rId2"/>
          <a:stretch>
            <a:fillRect/>
          </a:stretch>
        </p:blipFill>
        <p:spPr>
          <a:xfrm>
            <a:off x="325120" y="1879437"/>
            <a:ext cx="9105900" cy="1100173"/>
          </a:xfrm>
          <a:prstGeom prst="rect">
            <a:avLst/>
          </a:prstGeom>
        </p:spPr>
      </p:pic>
      <p:pic>
        <p:nvPicPr>
          <p:cNvPr id="8" name="Picture 7">
            <a:extLst>
              <a:ext uri="{FF2B5EF4-FFF2-40B4-BE49-F238E27FC236}">
                <a16:creationId xmlns:a16="http://schemas.microsoft.com/office/drawing/2014/main" id="{60B71784-9EC6-C54C-BA76-E61630B0444A}"/>
              </a:ext>
            </a:extLst>
          </p:cNvPr>
          <p:cNvPicPr>
            <a:picLocks noChangeAspect="1"/>
          </p:cNvPicPr>
          <p:nvPr/>
        </p:nvPicPr>
        <p:blipFill>
          <a:blip r:embed="rId3"/>
          <a:stretch>
            <a:fillRect/>
          </a:stretch>
        </p:blipFill>
        <p:spPr>
          <a:xfrm>
            <a:off x="3542030" y="3924707"/>
            <a:ext cx="7476490" cy="2423978"/>
          </a:xfrm>
          <a:prstGeom prst="rect">
            <a:avLst/>
          </a:prstGeom>
        </p:spPr>
      </p:pic>
      <p:grpSp>
        <p:nvGrpSpPr>
          <p:cNvPr id="9" name="Group 8">
            <a:extLst>
              <a:ext uri="{FF2B5EF4-FFF2-40B4-BE49-F238E27FC236}">
                <a16:creationId xmlns:a16="http://schemas.microsoft.com/office/drawing/2014/main" id="{BEF83AA1-A0ED-E84F-9C19-694258749C10}"/>
              </a:ext>
            </a:extLst>
          </p:cNvPr>
          <p:cNvGrpSpPr/>
          <p:nvPr/>
        </p:nvGrpSpPr>
        <p:grpSpPr>
          <a:xfrm>
            <a:off x="9616440" y="1734049"/>
            <a:ext cx="1609090" cy="1567002"/>
            <a:chOff x="5702299" y="1524000"/>
            <a:chExt cx="2578101" cy="2628900"/>
          </a:xfrm>
        </p:grpSpPr>
        <p:sp>
          <p:nvSpPr>
            <p:cNvPr id="10" name="Rectangle 9">
              <a:extLst>
                <a:ext uri="{FF2B5EF4-FFF2-40B4-BE49-F238E27FC236}">
                  <a16:creationId xmlns:a16="http://schemas.microsoft.com/office/drawing/2014/main" id="{62A473C1-ED8E-3843-8CCA-A9735E173704}"/>
                </a:ext>
              </a:extLst>
            </p:cNvPr>
            <p:cNvSpPr/>
            <p:nvPr/>
          </p:nvSpPr>
          <p:spPr>
            <a:xfrm>
              <a:off x="5702299" y="1524000"/>
              <a:ext cx="2578101" cy="2628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B0433ED-BFD0-7340-871F-21A39E9613B8}"/>
                </a:ext>
              </a:extLst>
            </p:cNvPr>
            <p:cNvPicPr>
              <a:picLocks noChangeAspect="1"/>
            </p:cNvPicPr>
            <p:nvPr/>
          </p:nvPicPr>
          <p:blipFill rotWithShape="1">
            <a:blip r:embed="rId4"/>
            <a:srcRect r="87271"/>
            <a:stretch/>
          </p:blipFill>
          <p:spPr>
            <a:xfrm>
              <a:off x="6500294" y="1534390"/>
              <a:ext cx="929206" cy="2595573"/>
            </a:xfrm>
            <a:prstGeom prst="rect">
              <a:avLst/>
            </a:prstGeom>
          </p:spPr>
        </p:pic>
      </p:grpSp>
      <p:grpSp>
        <p:nvGrpSpPr>
          <p:cNvPr id="12" name="Group 11">
            <a:extLst>
              <a:ext uri="{FF2B5EF4-FFF2-40B4-BE49-F238E27FC236}">
                <a16:creationId xmlns:a16="http://schemas.microsoft.com/office/drawing/2014/main" id="{03630E8E-5F1C-C94C-A8F9-218E06077E81}"/>
              </a:ext>
            </a:extLst>
          </p:cNvPr>
          <p:cNvGrpSpPr/>
          <p:nvPr/>
        </p:nvGrpSpPr>
        <p:grpSpPr>
          <a:xfrm>
            <a:off x="1764030" y="4291443"/>
            <a:ext cx="1581151" cy="1538105"/>
            <a:chOff x="1929471" y="2108489"/>
            <a:chExt cx="2578101" cy="2628900"/>
          </a:xfrm>
        </p:grpSpPr>
        <p:sp>
          <p:nvSpPr>
            <p:cNvPr id="13" name="Rectangle 12">
              <a:extLst>
                <a:ext uri="{FF2B5EF4-FFF2-40B4-BE49-F238E27FC236}">
                  <a16:creationId xmlns:a16="http://schemas.microsoft.com/office/drawing/2014/main" id="{41662BD9-B203-D641-91A7-A809BBB49FA1}"/>
                </a:ext>
              </a:extLst>
            </p:cNvPr>
            <p:cNvSpPr/>
            <p:nvPr/>
          </p:nvSpPr>
          <p:spPr>
            <a:xfrm>
              <a:off x="1929471" y="2108489"/>
              <a:ext cx="2578101" cy="2628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7892C9C-FA48-5D4D-BCB0-638FC1531C5E}"/>
                </a:ext>
              </a:extLst>
            </p:cNvPr>
            <p:cNvPicPr>
              <a:picLocks noChangeAspect="1"/>
            </p:cNvPicPr>
            <p:nvPr/>
          </p:nvPicPr>
          <p:blipFill rotWithShape="1">
            <a:blip r:embed="rId4"/>
            <a:srcRect l="68109"/>
            <a:stretch/>
          </p:blipFill>
          <p:spPr>
            <a:xfrm>
              <a:off x="2324099" y="2425700"/>
              <a:ext cx="1788847" cy="1994478"/>
            </a:xfrm>
            <a:prstGeom prst="rect">
              <a:avLst/>
            </a:prstGeom>
          </p:spPr>
        </p:pic>
      </p:grpSp>
    </p:spTree>
    <p:extLst>
      <p:ext uri="{BB962C8B-B14F-4D97-AF65-F5344CB8AC3E}">
        <p14:creationId xmlns:p14="http://schemas.microsoft.com/office/powerpoint/2010/main" val="2443865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65579F4-7799-FA48-887B-548DE7434671}"/>
              </a:ext>
            </a:extLst>
          </p:cNvPr>
          <p:cNvGrpSpPr/>
          <p:nvPr/>
        </p:nvGrpSpPr>
        <p:grpSpPr>
          <a:xfrm>
            <a:off x="4422213" y="-635001"/>
            <a:ext cx="6855387" cy="6244879"/>
            <a:chOff x="4295213" y="-1324321"/>
            <a:chExt cx="7634636" cy="6858000"/>
          </a:xfrm>
        </p:grpSpPr>
        <p:grpSp>
          <p:nvGrpSpPr>
            <p:cNvPr id="5" name="Group 4">
              <a:extLst>
                <a:ext uri="{FF2B5EF4-FFF2-40B4-BE49-F238E27FC236}">
                  <a16:creationId xmlns:a16="http://schemas.microsoft.com/office/drawing/2014/main" id="{96D609D0-1929-584A-B5DF-69A15D530E18}"/>
                </a:ext>
              </a:extLst>
            </p:cNvPr>
            <p:cNvGrpSpPr/>
            <p:nvPr/>
          </p:nvGrpSpPr>
          <p:grpSpPr>
            <a:xfrm>
              <a:off x="4295213" y="-1324321"/>
              <a:ext cx="7634636" cy="6858000"/>
              <a:chOff x="3681064" y="-751115"/>
              <a:chExt cx="7634636" cy="6858000"/>
            </a:xfrm>
          </p:grpSpPr>
          <p:pic>
            <p:nvPicPr>
              <p:cNvPr id="6" name="Picture 2" descr="https://cdn.the-scientist.com/assets/articleNo/65235/iImg/29996/notebook-january-2019.png">
                <a:extLst>
                  <a:ext uri="{FF2B5EF4-FFF2-40B4-BE49-F238E27FC236}">
                    <a16:creationId xmlns:a16="http://schemas.microsoft.com/office/drawing/2014/main" id="{47A31F8C-DA23-FC4A-8647-5C18472347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1064" y="-751115"/>
                <a:ext cx="6719887"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a:extLst>
                  <a:ext uri="{FF2B5EF4-FFF2-40B4-BE49-F238E27FC236}">
                    <a16:creationId xmlns:a16="http://schemas.microsoft.com/office/drawing/2014/main" id="{744434D8-EE0C-394F-8A0A-A4F87B804AAB}"/>
                  </a:ext>
                </a:extLst>
              </p:cNvPr>
              <p:cNvSpPr/>
              <p:nvPr/>
            </p:nvSpPr>
            <p:spPr>
              <a:xfrm>
                <a:off x="6270172" y="-751115"/>
                <a:ext cx="5045528" cy="6384472"/>
              </a:xfrm>
              <a:custGeom>
                <a:avLst/>
                <a:gdLst>
                  <a:gd name="connsiteX0" fmla="*/ 65314 w 5045528"/>
                  <a:gd name="connsiteY0" fmla="*/ 163286 h 6384472"/>
                  <a:gd name="connsiteX1" fmla="*/ 0 w 5045528"/>
                  <a:gd name="connsiteY1" fmla="*/ 1322615 h 6384472"/>
                  <a:gd name="connsiteX2" fmla="*/ 506185 w 5045528"/>
                  <a:gd name="connsiteY2" fmla="*/ 2155372 h 6384472"/>
                  <a:gd name="connsiteX3" fmla="*/ 996043 w 5045528"/>
                  <a:gd name="connsiteY3" fmla="*/ 2857500 h 6384472"/>
                  <a:gd name="connsiteX4" fmla="*/ 2090057 w 5045528"/>
                  <a:gd name="connsiteY4" fmla="*/ 3820886 h 6384472"/>
                  <a:gd name="connsiteX5" fmla="*/ 3004457 w 5045528"/>
                  <a:gd name="connsiteY5" fmla="*/ 3804557 h 6384472"/>
                  <a:gd name="connsiteX6" fmla="*/ 3118757 w 5045528"/>
                  <a:gd name="connsiteY6" fmla="*/ 5323115 h 6384472"/>
                  <a:gd name="connsiteX7" fmla="*/ 2302328 w 5045528"/>
                  <a:gd name="connsiteY7" fmla="*/ 5355772 h 6384472"/>
                  <a:gd name="connsiteX8" fmla="*/ 2041071 w 5045528"/>
                  <a:gd name="connsiteY8" fmla="*/ 5225143 h 6384472"/>
                  <a:gd name="connsiteX9" fmla="*/ 1861457 w 5045528"/>
                  <a:gd name="connsiteY9" fmla="*/ 5486400 h 6384472"/>
                  <a:gd name="connsiteX10" fmla="*/ 3102428 w 5045528"/>
                  <a:gd name="connsiteY10" fmla="*/ 6384472 h 6384472"/>
                  <a:gd name="connsiteX11" fmla="*/ 4212771 w 5045528"/>
                  <a:gd name="connsiteY11" fmla="*/ 6025243 h 6384472"/>
                  <a:gd name="connsiteX12" fmla="*/ 5045528 w 5045528"/>
                  <a:gd name="connsiteY12" fmla="*/ 1094015 h 6384472"/>
                  <a:gd name="connsiteX13" fmla="*/ 3363685 w 5045528"/>
                  <a:gd name="connsiteY13" fmla="*/ 0 h 6384472"/>
                  <a:gd name="connsiteX14" fmla="*/ 65314 w 5045528"/>
                  <a:gd name="connsiteY14" fmla="*/ 163286 h 638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45528" h="6384472">
                    <a:moveTo>
                      <a:pt x="65314" y="163286"/>
                    </a:moveTo>
                    <a:lnTo>
                      <a:pt x="0" y="1322615"/>
                    </a:lnTo>
                    <a:lnTo>
                      <a:pt x="506185" y="2155372"/>
                    </a:lnTo>
                    <a:lnTo>
                      <a:pt x="996043" y="2857500"/>
                    </a:lnTo>
                    <a:lnTo>
                      <a:pt x="2090057" y="3820886"/>
                    </a:lnTo>
                    <a:lnTo>
                      <a:pt x="3004457" y="3804557"/>
                    </a:lnTo>
                    <a:lnTo>
                      <a:pt x="3118757" y="5323115"/>
                    </a:lnTo>
                    <a:lnTo>
                      <a:pt x="2302328" y="5355772"/>
                    </a:lnTo>
                    <a:lnTo>
                      <a:pt x="2041071" y="5225143"/>
                    </a:lnTo>
                    <a:lnTo>
                      <a:pt x="1861457" y="5486400"/>
                    </a:lnTo>
                    <a:lnTo>
                      <a:pt x="3102428" y="6384472"/>
                    </a:lnTo>
                    <a:lnTo>
                      <a:pt x="4212771" y="6025243"/>
                    </a:lnTo>
                    <a:lnTo>
                      <a:pt x="5045528" y="1094015"/>
                    </a:lnTo>
                    <a:lnTo>
                      <a:pt x="3363685" y="0"/>
                    </a:lnTo>
                    <a:lnTo>
                      <a:pt x="65314" y="1632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F40C149C-EAF7-5042-91D5-BF02CE6CC177}"/>
                </a:ext>
              </a:extLst>
            </p:cNvPr>
            <p:cNvSpPr/>
            <p:nvPr/>
          </p:nvSpPr>
          <p:spPr>
            <a:xfrm>
              <a:off x="7655156" y="1195754"/>
              <a:ext cx="383525" cy="361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779F15D-C407-7448-92CA-75BC24F9A3F7}"/>
                </a:ext>
              </a:extLst>
            </p:cNvPr>
            <p:cNvSpPr/>
            <p:nvPr/>
          </p:nvSpPr>
          <p:spPr>
            <a:xfrm>
              <a:off x="9867468" y="4879280"/>
              <a:ext cx="383525" cy="361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71FA36D4-8B72-5C41-B182-39EAB352C1EA}"/>
              </a:ext>
            </a:extLst>
          </p:cNvPr>
          <p:cNvSpPr txBox="1"/>
          <p:nvPr/>
        </p:nvSpPr>
        <p:spPr>
          <a:xfrm>
            <a:off x="1843299" y="320704"/>
            <a:ext cx="8447964" cy="646331"/>
          </a:xfrm>
          <a:prstGeom prst="rect">
            <a:avLst/>
          </a:prstGeom>
          <a:noFill/>
        </p:spPr>
        <p:txBody>
          <a:bodyPr wrap="square" rtlCol="0">
            <a:spAutoFit/>
          </a:bodyPr>
          <a:lstStyle/>
          <a:p>
            <a:pPr algn="ctr"/>
            <a:r>
              <a:rPr lang="en-US" sz="3600" b="1" dirty="0">
                <a:cs typeface="Al Tarikh" pitchFamily="2" charset="-78"/>
              </a:rPr>
              <a:t>Start with cooperation</a:t>
            </a:r>
          </a:p>
        </p:txBody>
      </p:sp>
    </p:spTree>
    <p:extLst>
      <p:ext uri="{BB962C8B-B14F-4D97-AF65-F5344CB8AC3E}">
        <p14:creationId xmlns:p14="http://schemas.microsoft.com/office/powerpoint/2010/main" val="31478313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C1C3321-9914-954B-AF97-E08BB8A9D3CC}"/>
              </a:ext>
            </a:extLst>
          </p:cNvPr>
          <p:cNvGraphicFramePr>
            <a:graphicFrameLocks/>
          </p:cNvGraphicFramePr>
          <p:nvPr>
            <p:extLst>
              <p:ext uri="{D42A27DB-BD31-4B8C-83A1-F6EECF244321}">
                <p14:modId xmlns:p14="http://schemas.microsoft.com/office/powerpoint/2010/main" val="1488101177"/>
              </p:ext>
            </p:extLst>
          </p:nvPr>
        </p:nvGraphicFramePr>
        <p:xfrm>
          <a:off x="889000" y="421640"/>
          <a:ext cx="10210800" cy="62992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6A67C0E3-140F-5449-BE44-74571117A5E9}"/>
              </a:ext>
            </a:extLst>
          </p:cNvPr>
          <p:cNvSpPr txBox="1"/>
          <p:nvPr/>
        </p:nvSpPr>
        <p:spPr>
          <a:xfrm>
            <a:off x="2534920" y="6444734"/>
            <a:ext cx="2316480" cy="369332"/>
          </a:xfrm>
          <a:prstGeom prst="rect">
            <a:avLst/>
          </a:prstGeom>
          <a:noFill/>
        </p:spPr>
        <p:txBody>
          <a:bodyPr wrap="square" rtlCol="0">
            <a:spAutoFit/>
          </a:bodyPr>
          <a:lstStyle/>
          <a:p>
            <a:pPr algn="ctr"/>
            <a:r>
              <a:rPr lang="en-US" b="1" dirty="0"/>
              <a:t>Protein synthesis</a:t>
            </a:r>
          </a:p>
        </p:txBody>
      </p:sp>
      <p:sp>
        <p:nvSpPr>
          <p:cNvPr id="4" name="TextBox 3">
            <a:extLst>
              <a:ext uri="{FF2B5EF4-FFF2-40B4-BE49-F238E27FC236}">
                <a16:creationId xmlns:a16="http://schemas.microsoft.com/office/drawing/2014/main" id="{D85ECB7C-8B1D-E14C-96B6-D403E74BBA54}"/>
              </a:ext>
            </a:extLst>
          </p:cNvPr>
          <p:cNvSpPr txBox="1"/>
          <p:nvPr/>
        </p:nvSpPr>
        <p:spPr>
          <a:xfrm>
            <a:off x="5659120" y="6444734"/>
            <a:ext cx="2316480" cy="369332"/>
          </a:xfrm>
          <a:prstGeom prst="rect">
            <a:avLst/>
          </a:prstGeom>
          <a:noFill/>
        </p:spPr>
        <p:txBody>
          <a:bodyPr wrap="square" rtlCol="0">
            <a:spAutoFit/>
          </a:bodyPr>
          <a:lstStyle/>
          <a:p>
            <a:pPr algn="ctr"/>
            <a:r>
              <a:rPr lang="en-US" b="1" dirty="0"/>
              <a:t>B-lactam (cell wall)</a:t>
            </a:r>
          </a:p>
        </p:txBody>
      </p:sp>
      <p:sp>
        <p:nvSpPr>
          <p:cNvPr id="5" name="TextBox 4">
            <a:extLst>
              <a:ext uri="{FF2B5EF4-FFF2-40B4-BE49-F238E27FC236}">
                <a16:creationId xmlns:a16="http://schemas.microsoft.com/office/drawing/2014/main" id="{6CDC30A7-2D11-674B-AF71-185BE84A3B65}"/>
              </a:ext>
            </a:extLst>
          </p:cNvPr>
          <p:cNvSpPr txBox="1"/>
          <p:nvPr/>
        </p:nvSpPr>
        <p:spPr>
          <a:xfrm>
            <a:off x="7625080" y="6444734"/>
            <a:ext cx="2316480" cy="369332"/>
          </a:xfrm>
          <a:prstGeom prst="rect">
            <a:avLst/>
          </a:prstGeom>
          <a:noFill/>
        </p:spPr>
        <p:txBody>
          <a:bodyPr wrap="square" rtlCol="0">
            <a:spAutoFit/>
          </a:bodyPr>
          <a:lstStyle/>
          <a:p>
            <a:pPr algn="ctr"/>
            <a:r>
              <a:rPr lang="en-US" b="1" dirty="0"/>
              <a:t>DNA</a:t>
            </a:r>
          </a:p>
        </p:txBody>
      </p:sp>
      <p:sp>
        <p:nvSpPr>
          <p:cNvPr id="6" name="TextBox 5">
            <a:extLst>
              <a:ext uri="{FF2B5EF4-FFF2-40B4-BE49-F238E27FC236}">
                <a16:creationId xmlns:a16="http://schemas.microsoft.com/office/drawing/2014/main" id="{F7749759-3116-BB4E-B741-3D450A5A6802}"/>
              </a:ext>
            </a:extLst>
          </p:cNvPr>
          <p:cNvSpPr txBox="1"/>
          <p:nvPr/>
        </p:nvSpPr>
        <p:spPr>
          <a:xfrm>
            <a:off x="9268460" y="6444734"/>
            <a:ext cx="2316480" cy="369332"/>
          </a:xfrm>
          <a:prstGeom prst="rect">
            <a:avLst/>
          </a:prstGeom>
          <a:noFill/>
        </p:spPr>
        <p:txBody>
          <a:bodyPr wrap="square" rtlCol="0">
            <a:spAutoFit/>
          </a:bodyPr>
          <a:lstStyle/>
          <a:p>
            <a:pPr algn="ctr"/>
            <a:r>
              <a:rPr lang="en-US" b="1" dirty="0"/>
              <a:t>Other</a:t>
            </a:r>
          </a:p>
        </p:txBody>
      </p:sp>
      <p:cxnSp>
        <p:nvCxnSpPr>
          <p:cNvPr id="8" name="Straight Connector 7">
            <a:extLst>
              <a:ext uri="{FF2B5EF4-FFF2-40B4-BE49-F238E27FC236}">
                <a16:creationId xmlns:a16="http://schemas.microsoft.com/office/drawing/2014/main" id="{3E1D17BA-5783-444B-83C0-1EA32B4FF23B}"/>
              </a:ext>
            </a:extLst>
          </p:cNvPr>
          <p:cNvCxnSpPr/>
          <p:nvPr/>
        </p:nvCxnSpPr>
        <p:spPr>
          <a:xfrm>
            <a:off x="1468120" y="6444734"/>
            <a:ext cx="41300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F6EAB92-31D5-234B-989E-450C155D03CC}"/>
              </a:ext>
            </a:extLst>
          </p:cNvPr>
          <p:cNvCxnSpPr>
            <a:cxnSpLocks/>
          </p:cNvCxnSpPr>
          <p:nvPr/>
        </p:nvCxnSpPr>
        <p:spPr>
          <a:xfrm>
            <a:off x="5887720" y="6437868"/>
            <a:ext cx="1752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91C288-061A-A54E-9B02-3CED9CA96D5D}"/>
              </a:ext>
            </a:extLst>
          </p:cNvPr>
          <p:cNvCxnSpPr>
            <a:cxnSpLocks/>
          </p:cNvCxnSpPr>
          <p:nvPr/>
        </p:nvCxnSpPr>
        <p:spPr>
          <a:xfrm>
            <a:off x="7975600" y="6444734"/>
            <a:ext cx="1752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EA01C4B-C798-3942-B0BB-443BED3FDBE2}"/>
              </a:ext>
            </a:extLst>
          </p:cNvPr>
          <p:cNvCxnSpPr>
            <a:cxnSpLocks/>
          </p:cNvCxnSpPr>
          <p:nvPr/>
        </p:nvCxnSpPr>
        <p:spPr>
          <a:xfrm>
            <a:off x="9944100" y="6437868"/>
            <a:ext cx="9067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92EAE8-23B6-6048-AF9C-AFACBCBF23C6}"/>
              </a:ext>
            </a:extLst>
          </p:cNvPr>
          <p:cNvSpPr txBox="1"/>
          <p:nvPr/>
        </p:nvSpPr>
        <p:spPr>
          <a:xfrm>
            <a:off x="1602740" y="411120"/>
            <a:ext cx="8585199" cy="523220"/>
          </a:xfrm>
          <a:prstGeom prst="rect">
            <a:avLst/>
          </a:prstGeom>
          <a:noFill/>
        </p:spPr>
        <p:txBody>
          <a:bodyPr wrap="square" rtlCol="0">
            <a:spAutoFit/>
          </a:bodyPr>
          <a:lstStyle/>
          <a:p>
            <a:pPr algn="ctr"/>
            <a:r>
              <a:rPr lang="en-US" sz="2800" b="1" dirty="0"/>
              <a:t>Parametrizing the model</a:t>
            </a:r>
          </a:p>
        </p:txBody>
      </p:sp>
    </p:spTree>
    <p:extLst>
      <p:ext uri="{BB962C8B-B14F-4D97-AF65-F5344CB8AC3E}">
        <p14:creationId xmlns:p14="http://schemas.microsoft.com/office/powerpoint/2010/main" val="2958918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251B24-55A8-3640-BCD8-7054DC8F47CE}"/>
              </a:ext>
            </a:extLst>
          </p:cNvPr>
          <p:cNvSpPr txBox="1"/>
          <p:nvPr/>
        </p:nvSpPr>
        <p:spPr>
          <a:xfrm>
            <a:off x="1602740" y="411120"/>
            <a:ext cx="8585199" cy="523220"/>
          </a:xfrm>
          <a:prstGeom prst="rect">
            <a:avLst/>
          </a:prstGeom>
          <a:noFill/>
        </p:spPr>
        <p:txBody>
          <a:bodyPr wrap="square" rtlCol="0">
            <a:spAutoFit/>
          </a:bodyPr>
          <a:lstStyle/>
          <a:p>
            <a:pPr algn="ctr"/>
            <a:r>
              <a:rPr lang="en-US" sz="2800" b="1" dirty="0"/>
              <a:t>Parametrizing the model</a:t>
            </a:r>
          </a:p>
        </p:txBody>
      </p:sp>
      <p:sp>
        <p:nvSpPr>
          <p:cNvPr id="3" name="TextBox 2">
            <a:extLst>
              <a:ext uri="{FF2B5EF4-FFF2-40B4-BE49-F238E27FC236}">
                <a16:creationId xmlns:a16="http://schemas.microsoft.com/office/drawing/2014/main" id="{4090BEAA-68B6-2448-A359-D2B18C2A9DCC}"/>
              </a:ext>
            </a:extLst>
          </p:cNvPr>
          <p:cNvSpPr txBox="1"/>
          <p:nvPr/>
        </p:nvSpPr>
        <p:spPr>
          <a:xfrm>
            <a:off x="711200" y="1666240"/>
            <a:ext cx="7721600" cy="3908762"/>
          </a:xfrm>
          <a:prstGeom prst="rect">
            <a:avLst/>
          </a:prstGeom>
          <a:noFill/>
        </p:spPr>
        <p:txBody>
          <a:bodyPr wrap="square" rtlCol="0">
            <a:spAutoFit/>
          </a:bodyPr>
          <a:lstStyle/>
          <a:p>
            <a:r>
              <a:rPr lang="en-US" sz="3200" b="1" dirty="0"/>
              <a:t>Many other parametrizing choices to do …</a:t>
            </a:r>
          </a:p>
          <a:p>
            <a:r>
              <a:rPr lang="en-US" sz="2400" dirty="0"/>
              <a:t>Species-specific</a:t>
            </a:r>
          </a:p>
          <a:p>
            <a:r>
              <a:rPr lang="en-US" sz="2400" dirty="0"/>
              <a:t>Country/Region</a:t>
            </a:r>
          </a:p>
          <a:p>
            <a:r>
              <a:rPr lang="en-US" sz="2400" dirty="0"/>
              <a:t>Accurate re-scaling of usage data</a:t>
            </a:r>
          </a:p>
          <a:p>
            <a:r>
              <a:rPr lang="en-US" sz="2400" dirty="0"/>
              <a:t>Cost of resistance</a:t>
            </a:r>
          </a:p>
          <a:p>
            <a:r>
              <a:rPr lang="en-US" sz="2400" dirty="0"/>
              <a:t>Baseline clearance</a:t>
            </a:r>
          </a:p>
          <a:p>
            <a:r>
              <a:rPr lang="en-US" sz="2400" dirty="0"/>
              <a:t>Drug induced clearance</a:t>
            </a:r>
          </a:p>
          <a:p>
            <a:r>
              <a:rPr lang="en-US" sz="2400" dirty="0"/>
              <a:t>Mutation/Conversion rate</a:t>
            </a:r>
          </a:p>
          <a:p>
            <a:r>
              <a:rPr lang="en-US" sz="2400" dirty="0"/>
              <a:t>Transmission</a:t>
            </a:r>
          </a:p>
          <a:p>
            <a:r>
              <a:rPr lang="en-US" sz="2400" dirty="0"/>
              <a:t>Resistance prevalence</a:t>
            </a:r>
          </a:p>
        </p:txBody>
      </p:sp>
    </p:spTree>
    <p:extLst>
      <p:ext uri="{BB962C8B-B14F-4D97-AF65-F5344CB8AC3E}">
        <p14:creationId xmlns:p14="http://schemas.microsoft.com/office/powerpoint/2010/main" val="24140059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5A98E25-4F6F-429C-84A8-FCA25772BD78}"/>
              </a:ext>
            </a:extLst>
          </p:cNvPr>
          <p:cNvSpPr/>
          <p:nvPr/>
        </p:nvSpPr>
        <p:spPr>
          <a:xfrm>
            <a:off x="-219196" y="-92379"/>
            <a:ext cx="12701482" cy="7233407"/>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rotWithShape="1">
          <a:blip r:embed="rId2"/>
          <a:srcRect l="17987" r="18644"/>
          <a:stretch/>
        </p:blipFill>
        <p:spPr>
          <a:xfrm>
            <a:off x="-219196" y="-79148"/>
            <a:ext cx="5804269" cy="6886759"/>
          </a:xfrm>
          <a:prstGeom prst="rect">
            <a:avLst/>
          </a:prstGeom>
        </p:spPr>
      </p:pic>
      <p:sp>
        <p:nvSpPr>
          <p:cNvPr id="7" name="TextBox 6"/>
          <p:cNvSpPr txBox="1"/>
          <p:nvPr/>
        </p:nvSpPr>
        <p:spPr>
          <a:xfrm>
            <a:off x="5908156" y="3466314"/>
            <a:ext cx="5001209" cy="707886"/>
          </a:xfrm>
          <a:prstGeom prst="rect">
            <a:avLst/>
          </a:prstGeom>
          <a:noFill/>
        </p:spPr>
        <p:txBody>
          <a:bodyPr wrap="square" rtlCol="0">
            <a:spAutoFit/>
          </a:bodyPr>
          <a:lstStyle/>
          <a:p>
            <a:pPr algn="ctr"/>
            <a:r>
              <a:rPr lang="en-GB" sz="4000" b="1" dirty="0">
                <a:latin typeface="Calibri" panose="020F0502020204030204" pitchFamily="34" charset="0"/>
                <a:cs typeface="Calibri" panose="020F0502020204030204" pitchFamily="34" charset="0"/>
              </a:rPr>
              <a:t>Camille Simonet</a:t>
            </a:r>
          </a:p>
        </p:txBody>
      </p:sp>
      <p:sp>
        <p:nvSpPr>
          <p:cNvPr id="2" name="Rectangle 1">
            <a:extLst>
              <a:ext uri="{FF2B5EF4-FFF2-40B4-BE49-F238E27FC236}">
                <a16:creationId xmlns:a16="http://schemas.microsoft.com/office/drawing/2014/main" id="{D9D05A5F-B1A7-954A-8FBA-F10029D4623F}"/>
              </a:ext>
            </a:extLst>
          </p:cNvPr>
          <p:cNvSpPr/>
          <p:nvPr/>
        </p:nvSpPr>
        <p:spPr>
          <a:xfrm>
            <a:off x="-219196" y="-92379"/>
            <a:ext cx="5837066" cy="7233407"/>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6474DE6-6AD1-4340-AD4A-961BBE258D3F}"/>
              </a:ext>
            </a:extLst>
          </p:cNvPr>
          <p:cNvSpPr txBox="1"/>
          <p:nvPr/>
        </p:nvSpPr>
        <p:spPr>
          <a:xfrm>
            <a:off x="751839" y="388548"/>
            <a:ext cx="11440161" cy="707886"/>
          </a:xfrm>
          <a:prstGeom prst="rect">
            <a:avLst/>
          </a:prstGeom>
          <a:noFill/>
        </p:spPr>
        <p:txBody>
          <a:bodyPr wrap="square" rtlCol="0">
            <a:spAutoFit/>
          </a:bodyPr>
          <a:lstStyle/>
          <a:p>
            <a:pPr algn="ctr"/>
            <a:r>
              <a:rPr lang="en-GB" sz="4000" b="1" dirty="0">
                <a:solidFill>
                  <a:srgbClr val="ED7D31"/>
                </a:solidFill>
                <a:latin typeface="Calibri" panose="020F0502020204030204" pitchFamily="34" charset="0"/>
                <a:cs typeface="Calibri" panose="020F0502020204030204" pitchFamily="34" charset="0"/>
              </a:rPr>
              <a:t>Evolutionary microbiology to improve Human health</a:t>
            </a:r>
          </a:p>
        </p:txBody>
      </p:sp>
      <p:sp>
        <p:nvSpPr>
          <p:cNvPr id="9" name="TextBox 8">
            <a:extLst>
              <a:ext uri="{FF2B5EF4-FFF2-40B4-BE49-F238E27FC236}">
                <a16:creationId xmlns:a16="http://schemas.microsoft.com/office/drawing/2014/main" id="{37CD8FDB-7D72-F345-A553-6EE10064BC77}"/>
              </a:ext>
            </a:extLst>
          </p:cNvPr>
          <p:cNvSpPr txBox="1"/>
          <p:nvPr/>
        </p:nvSpPr>
        <p:spPr>
          <a:xfrm>
            <a:off x="1455456" y="1508717"/>
            <a:ext cx="10736544" cy="5632311"/>
          </a:xfrm>
          <a:prstGeom prst="rect">
            <a:avLst/>
          </a:prstGeom>
          <a:noFill/>
        </p:spPr>
        <p:txBody>
          <a:bodyPr wrap="square" rtlCol="0">
            <a:spAutoFit/>
          </a:bodyPr>
          <a:lstStyle/>
          <a:p>
            <a:pPr marL="571500" indent="-571500">
              <a:buFont typeface="Arial" panose="020B0604020202020204" pitchFamily="34" charset="0"/>
              <a:buChar char="•"/>
            </a:pPr>
            <a:r>
              <a:rPr lang="en-GB" sz="3200" b="1" dirty="0">
                <a:solidFill>
                  <a:schemeClr val="bg1"/>
                </a:solidFill>
                <a:latin typeface="Calibri" panose="020F0502020204030204" pitchFamily="34" charset="0"/>
                <a:cs typeface="Calibri" panose="020F0502020204030204" pitchFamily="34" charset="0"/>
              </a:rPr>
              <a:t>Framework to understand and predict microbial communities dynamics</a:t>
            </a:r>
          </a:p>
          <a:p>
            <a:pPr marL="571500" indent="-571500">
              <a:buFont typeface="Arial" panose="020B0604020202020204" pitchFamily="34" charset="0"/>
              <a:buChar char="•"/>
            </a:pPr>
            <a:endParaRPr lang="en-GB" sz="3200" b="1" dirty="0">
              <a:solidFill>
                <a:schemeClr val="bg1"/>
              </a:solidFill>
              <a:latin typeface="Calibri" panose="020F0502020204030204" pitchFamily="34" charset="0"/>
              <a:cs typeface="Calibri" panose="020F0502020204030204" pitchFamily="34" charset="0"/>
            </a:endParaRPr>
          </a:p>
          <a:p>
            <a:pPr marL="571500" indent="-571500">
              <a:buFont typeface="Arial" panose="020B0604020202020204" pitchFamily="34" charset="0"/>
              <a:buChar char="•"/>
            </a:pPr>
            <a:r>
              <a:rPr lang="en-GB" sz="3200" b="1" dirty="0">
                <a:solidFill>
                  <a:schemeClr val="bg1"/>
                </a:solidFill>
                <a:latin typeface="Calibri" panose="020F0502020204030204" pitchFamily="34" charset="0"/>
                <a:cs typeface="Calibri" panose="020F0502020204030204" pitchFamily="34" charset="0"/>
              </a:rPr>
              <a:t>Derive actionable tools for microbial communities management</a:t>
            </a:r>
          </a:p>
          <a:p>
            <a:pPr marL="571500" indent="-571500">
              <a:buFont typeface="Arial" panose="020B0604020202020204" pitchFamily="34" charset="0"/>
              <a:buChar char="•"/>
            </a:pPr>
            <a:endParaRPr lang="en-GB" sz="3200" b="1" dirty="0">
              <a:solidFill>
                <a:schemeClr val="bg1"/>
              </a:solidFill>
              <a:latin typeface="Calibri" panose="020F0502020204030204" pitchFamily="34" charset="0"/>
              <a:cs typeface="Calibri" panose="020F0502020204030204" pitchFamily="34" charset="0"/>
            </a:endParaRPr>
          </a:p>
          <a:p>
            <a:pPr marL="571500" indent="-571500">
              <a:buFont typeface="Arial" panose="020B0604020202020204" pitchFamily="34" charset="0"/>
              <a:buChar char="•"/>
            </a:pPr>
            <a:r>
              <a:rPr lang="en-GB" sz="3200" b="1" dirty="0">
                <a:solidFill>
                  <a:schemeClr val="bg1"/>
                </a:solidFill>
                <a:latin typeface="Calibri" panose="020F0502020204030204" pitchFamily="34" charset="0"/>
                <a:cs typeface="Calibri" panose="020F0502020204030204" pitchFamily="34" charset="0"/>
              </a:rPr>
              <a:t>Various aspects of Human &amp; Public health</a:t>
            </a:r>
          </a:p>
          <a:p>
            <a:pPr marL="571500" indent="-571500">
              <a:buFont typeface="Arial" panose="020B0604020202020204" pitchFamily="34" charset="0"/>
              <a:buChar char="•"/>
            </a:pPr>
            <a:endParaRPr lang="en-GB" sz="3200" b="1" dirty="0">
              <a:solidFill>
                <a:schemeClr val="bg1"/>
              </a:solidFill>
              <a:latin typeface="Calibri" panose="020F0502020204030204" pitchFamily="34" charset="0"/>
              <a:cs typeface="Calibri" panose="020F0502020204030204" pitchFamily="34" charset="0"/>
            </a:endParaRPr>
          </a:p>
          <a:p>
            <a:pPr marL="571500" indent="-571500">
              <a:buFont typeface="Arial" panose="020B0604020202020204" pitchFamily="34" charset="0"/>
              <a:buChar char="•"/>
            </a:pPr>
            <a:r>
              <a:rPr lang="en-GB" sz="3200" b="1" dirty="0">
                <a:solidFill>
                  <a:schemeClr val="bg1"/>
                </a:solidFill>
                <a:latin typeface="Calibri" panose="020F0502020204030204" pitchFamily="34" charset="0"/>
                <a:cs typeface="Calibri" panose="020F0502020204030204" pitchFamily="34" charset="0"/>
              </a:rPr>
              <a:t>Link fundamental insights to strategic decisions</a:t>
            </a:r>
          </a:p>
          <a:p>
            <a:pPr marL="571500" indent="-571500">
              <a:buFont typeface="Arial" panose="020B0604020202020204" pitchFamily="34" charset="0"/>
              <a:buChar char="•"/>
            </a:pPr>
            <a:endParaRPr lang="en-GB" sz="3200" b="1" dirty="0">
              <a:solidFill>
                <a:schemeClr val="bg1"/>
              </a:solidFill>
              <a:latin typeface="Calibri" panose="020F0502020204030204" pitchFamily="34" charset="0"/>
              <a:cs typeface="Calibri" panose="020F0502020204030204" pitchFamily="34" charset="0"/>
            </a:endParaRPr>
          </a:p>
          <a:p>
            <a:pPr algn="ctr"/>
            <a:endParaRPr lang="en-GB" sz="40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907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5A98E25-4F6F-429C-84A8-FCA25772BD78}"/>
              </a:ext>
            </a:extLst>
          </p:cNvPr>
          <p:cNvSpPr/>
          <p:nvPr/>
        </p:nvSpPr>
        <p:spPr>
          <a:xfrm>
            <a:off x="-219196" y="-92379"/>
            <a:ext cx="12701482" cy="7233407"/>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rotWithShape="1">
          <a:blip r:embed="rId3"/>
          <a:srcRect l="17987" r="18644"/>
          <a:stretch/>
        </p:blipFill>
        <p:spPr>
          <a:xfrm>
            <a:off x="-219196" y="-79148"/>
            <a:ext cx="5804269" cy="6886759"/>
          </a:xfrm>
          <a:prstGeom prst="rect">
            <a:avLst/>
          </a:prstGeom>
        </p:spPr>
      </p:pic>
      <p:sp>
        <p:nvSpPr>
          <p:cNvPr id="7" name="TextBox 6"/>
          <p:cNvSpPr txBox="1"/>
          <p:nvPr/>
        </p:nvSpPr>
        <p:spPr>
          <a:xfrm>
            <a:off x="5908156" y="3466314"/>
            <a:ext cx="5001209" cy="707886"/>
          </a:xfrm>
          <a:prstGeom prst="rect">
            <a:avLst/>
          </a:prstGeom>
          <a:noFill/>
        </p:spPr>
        <p:txBody>
          <a:bodyPr wrap="square" rtlCol="0">
            <a:spAutoFit/>
          </a:bodyPr>
          <a:lstStyle/>
          <a:p>
            <a:pPr algn="ctr"/>
            <a:r>
              <a:rPr lang="en-GB" sz="4000" b="1" dirty="0">
                <a:latin typeface="Calibri" panose="020F0502020204030204" pitchFamily="34" charset="0"/>
                <a:cs typeface="Calibri" panose="020F0502020204030204" pitchFamily="34" charset="0"/>
              </a:rPr>
              <a:t>Camille Simonet</a:t>
            </a:r>
          </a:p>
        </p:txBody>
      </p:sp>
      <p:sp>
        <p:nvSpPr>
          <p:cNvPr id="2" name="Rectangle 1">
            <a:extLst>
              <a:ext uri="{FF2B5EF4-FFF2-40B4-BE49-F238E27FC236}">
                <a16:creationId xmlns:a16="http://schemas.microsoft.com/office/drawing/2014/main" id="{D9D05A5F-B1A7-954A-8FBA-F10029D4623F}"/>
              </a:ext>
            </a:extLst>
          </p:cNvPr>
          <p:cNvSpPr/>
          <p:nvPr/>
        </p:nvSpPr>
        <p:spPr>
          <a:xfrm>
            <a:off x="-219196" y="-92379"/>
            <a:ext cx="5837066" cy="7233407"/>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6474DE6-6AD1-4340-AD4A-961BBE258D3F}"/>
              </a:ext>
            </a:extLst>
          </p:cNvPr>
          <p:cNvSpPr txBox="1"/>
          <p:nvPr/>
        </p:nvSpPr>
        <p:spPr>
          <a:xfrm>
            <a:off x="751839" y="388548"/>
            <a:ext cx="11440161" cy="707886"/>
          </a:xfrm>
          <a:prstGeom prst="rect">
            <a:avLst/>
          </a:prstGeom>
          <a:noFill/>
        </p:spPr>
        <p:txBody>
          <a:bodyPr wrap="square" rtlCol="0">
            <a:spAutoFit/>
          </a:bodyPr>
          <a:lstStyle/>
          <a:p>
            <a:pPr algn="ctr"/>
            <a:r>
              <a:rPr lang="en-GB" sz="4000" b="1" dirty="0">
                <a:solidFill>
                  <a:srgbClr val="ED7D31"/>
                </a:solidFill>
                <a:latin typeface="Calibri" panose="020F0502020204030204" pitchFamily="34" charset="0"/>
                <a:cs typeface="Calibri" panose="020F0502020204030204" pitchFamily="34" charset="0"/>
              </a:rPr>
              <a:t>Acknowledgement</a:t>
            </a:r>
          </a:p>
        </p:txBody>
      </p:sp>
      <p:sp>
        <p:nvSpPr>
          <p:cNvPr id="10" name="TextBox 9">
            <a:extLst>
              <a:ext uri="{FF2B5EF4-FFF2-40B4-BE49-F238E27FC236}">
                <a16:creationId xmlns:a16="http://schemas.microsoft.com/office/drawing/2014/main" id="{096BBBCB-0470-B243-95A7-7E8C702735F0}"/>
              </a:ext>
            </a:extLst>
          </p:cNvPr>
          <p:cNvSpPr txBox="1"/>
          <p:nvPr/>
        </p:nvSpPr>
        <p:spPr>
          <a:xfrm>
            <a:off x="763273" y="1480508"/>
            <a:ext cx="10736544" cy="3662541"/>
          </a:xfrm>
          <a:prstGeom prst="rect">
            <a:avLst/>
          </a:prstGeom>
          <a:noFill/>
        </p:spPr>
        <p:txBody>
          <a:bodyPr wrap="square" rtlCol="0">
            <a:spAutoFit/>
          </a:bodyPr>
          <a:lstStyle/>
          <a:p>
            <a:pPr marL="571500" indent="-571500">
              <a:buFont typeface="Arial" panose="020B0604020202020204" pitchFamily="34" charset="0"/>
              <a:buChar char="•"/>
            </a:pPr>
            <a:r>
              <a:rPr lang="en-GB" sz="3200" b="1" dirty="0">
                <a:solidFill>
                  <a:schemeClr val="bg1"/>
                </a:solidFill>
                <a:latin typeface="Calibri" panose="020F0502020204030204" pitchFamily="34" charset="0"/>
                <a:cs typeface="Calibri" panose="020F0502020204030204" pitchFamily="34" charset="0"/>
              </a:rPr>
              <a:t>Luke McNally</a:t>
            </a:r>
          </a:p>
          <a:p>
            <a:pPr marL="571500" indent="-571500">
              <a:buFont typeface="Arial" panose="020B0604020202020204" pitchFamily="34" charset="0"/>
              <a:buChar char="•"/>
            </a:pPr>
            <a:r>
              <a:rPr lang="en-GB" sz="3200" b="1" dirty="0">
                <a:solidFill>
                  <a:schemeClr val="bg1"/>
                </a:solidFill>
                <a:latin typeface="Calibri" panose="020F0502020204030204" pitchFamily="34" charset="0"/>
                <a:cs typeface="Calibri" panose="020F0502020204030204" pitchFamily="34" charset="0"/>
              </a:rPr>
              <a:t>Rosalind Allen (Soft condensed matter physics)</a:t>
            </a:r>
          </a:p>
          <a:p>
            <a:pPr marL="571500" indent="-571500">
              <a:buFont typeface="Arial" panose="020B0604020202020204" pitchFamily="34" charset="0"/>
              <a:buChar char="•"/>
            </a:pPr>
            <a:endParaRPr lang="en-GB" sz="3200" b="1" dirty="0">
              <a:solidFill>
                <a:schemeClr val="bg1"/>
              </a:solidFill>
              <a:latin typeface="Calibri" panose="020F0502020204030204" pitchFamily="34" charset="0"/>
              <a:cs typeface="Calibri" panose="020F0502020204030204" pitchFamily="34" charset="0"/>
            </a:endParaRPr>
          </a:p>
          <a:p>
            <a:pPr marL="571500" indent="-571500">
              <a:buFont typeface="Arial" panose="020B0604020202020204" pitchFamily="34" charset="0"/>
              <a:buChar char="•"/>
            </a:pPr>
            <a:r>
              <a:rPr lang="en-GB" sz="3200" b="1" dirty="0">
                <a:solidFill>
                  <a:schemeClr val="bg1"/>
                </a:solidFill>
                <a:latin typeface="Calibri" panose="020F0502020204030204" pitchFamily="34" charset="0"/>
                <a:cs typeface="Calibri" panose="020F0502020204030204" pitchFamily="34" charset="0"/>
              </a:rPr>
              <a:t>Deirdre McLean</a:t>
            </a:r>
          </a:p>
          <a:p>
            <a:pPr marL="571500" indent="-571500">
              <a:buFont typeface="Arial" panose="020B0604020202020204" pitchFamily="34" charset="0"/>
              <a:buChar char="•"/>
            </a:pPr>
            <a:r>
              <a:rPr lang="en-GB" sz="3200" b="1" dirty="0">
                <a:solidFill>
                  <a:schemeClr val="bg1"/>
                </a:solidFill>
                <a:latin typeface="Calibri" panose="020F0502020204030204" pitchFamily="34" charset="0"/>
                <a:cs typeface="Calibri" panose="020F0502020204030204" pitchFamily="34" charset="0"/>
              </a:rPr>
              <a:t>Mark </a:t>
            </a:r>
            <a:r>
              <a:rPr lang="en-GB" sz="3200" b="1" dirty="0" err="1">
                <a:solidFill>
                  <a:schemeClr val="bg1"/>
                </a:solidFill>
                <a:latin typeface="Calibri" panose="020F0502020204030204" pitchFamily="34" charset="0"/>
                <a:cs typeface="Calibri" panose="020F0502020204030204" pitchFamily="34" charset="0"/>
              </a:rPr>
              <a:t>Woolhouse</a:t>
            </a:r>
            <a:endParaRPr lang="en-GB" sz="3200" b="1" dirty="0">
              <a:solidFill>
                <a:schemeClr val="bg1"/>
              </a:solidFill>
              <a:latin typeface="Calibri" panose="020F0502020204030204" pitchFamily="34" charset="0"/>
              <a:cs typeface="Calibri" panose="020F0502020204030204" pitchFamily="34" charset="0"/>
            </a:endParaRPr>
          </a:p>
          <a:p>
            <a:pPr marL="571500" indent="-571500">
              <a:buFont typeface="Arial" panose="020B0604020202020204" pitchFamily="34" charset="0"/>
              <a:buChar char="•"/>
            </a:pPr>
            <a:r>
              <a:rPr lang="en-GB" sz="3200" b="1" dirty="0">
                <a:solidFill>
                  <a:schemeClr val="bg1"/>
                </a:solidFill>
                <a:latin typeface="Calibri" panose="020F0502020204030204" pitchFamily="34" charset="0"/>
                <a:cs typeface="Calibri" panose="020F0502020204030204" pitchFamily="34" charset="0"/>
              </a:rPr>
              <a:t>Meghan Perry</a:t>
            </a:r>
          </a:p>
          <a:p>
            <a:pPr algn="ctr"/>
            <a:endParaRPr lang="en-GB" sz="4000" b="1" dirty="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688EBC59-CE23-A34E-ADCC-57A30E3B30BF}"/>
              </a:ext>
            </a:extLst>
          </p:cNvPr>
          <p:cNvSpPr txBox="1"/>
          <p:nvPr/>
        </p:nvSpPr>
        <p:spPr>
          <a:xfrm>
            <a:off x="2838763" y="4955815"/>
            <a:ext cx="11440161" cy="707886"/>
          </a:xfrm>
          <a:prstGeom prst="rect">
            <a:avLst/>
          </a:prstGeom>
          <a:noFill/>
        </p:spPr>
        <p:txBody>
          <a:bodyPr wrap="square" rtlCol="0">
            <a:spAutoFit/>
          </a:bodyPr>
          <a:lstStyle/>
          <a:p>
            <a:pPr algn="ctr"/>
            <a:r>
              <a:rPr lang="en-GB" sz="4000" b="1" i="1" dirty="0">
                <a:solidFill>
                  <a:srgbClr val="ED7D31"/>
                </a:solidFill>
                <a:latin typeface="Calibri" panose="020F0502020204030204" pitchFamily="34" charset="0"/>
                <a:cs typeface="Calibri" panose="020F0502020204030204" pitchFamily="34" charset="0"/>
              </a:rPr>
              <a:t>Any question?</a:t>
            </a:r>
          </a:p>
        </p:txBody>
      </p:sp>
    </p:spTree>
    <p:extLst>
      <p:ext uri="{BB962C8B-B14F-4D97-AF65-F5344CB8AC3E}">
        <p14:creationId xmlns:p14="http://schemas.microsoft.com/office/powerpoint/2010/main" val="1000222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079" y="233390"/>
            <a:ext cx="10515600" cy="1325563"/>
          </a:xfrm>
        </p:spPr>
        <p:txBody>
          <a:bodyPr/>
          <a:lstStyle/>
          <a:p>
            <a:r>
              <a:rPr lang="en-GB" b="1" dirty="0"/>
              <a:t>MIDAS pipeline</a:t>
            </a:r>
          </a:p>
        </p:txBody>
      </p:sp>
      <p:pic>
        <p:nvPicPr>
          <p:cNvPr id="6" name="Picture 5"/>
          <p:cNvPicPr>
            <a:picLocks noChangeAspect="1"/>
          </p:cNvPicPr>
          <p:nvPr/>
        </p:nvPicPr>
        <p:blipFill>
          <a:blip r:embed="rId2"/>
          <a:stretch>
            <a:fillRect/>
          </a:stretch>
        </p:blipFill>
        <p:spPr>
          <a:xfrm>
            <a:off x="544079" y="2417291"/>
            <a:ext cx="6115050" cy="3162300"/>
          </a:xfrm>
          <a:prstGeom prst="rect">
            <a:avLst/>
          </a:prstGeom>
        </p:spPr>
      </p:pic>
      <p:sp>
        <p:nvSpPr>
          <p:cNvPr id="9" name="TextBox 8"/>
          <p:cNvSpPr txBox="1"/>
          <p:nvPr/>
        </p:nvSpPr>
        <p:spPr>
          <a:xfrm>
            <a:off x="2349500" y="5509006"/>
            <a:ext cx="1727200" cy="646331"/>
          </a:xfrm>
          <a:prstGeom prst="rect">
            <a:avLst/>
          </a:prstGeom>
          <a:noFill/>
        </p:spPr>
        <p:txBody>
          <a:bodyPr wrap="square" rtlCol="0">
            <a:spAutoFit/>
          </a:bodyPr>
          <a:lstStyle/>
          <a:p>
            <a:pPr algn="ctr"/>
            <a:r>
              <a:rPr lang="en-GB" b="1" dirty="0">
                <a:solidFill>
                  <a:srgbClr val="FF0000"/>
                </a:solidFill>
              </a:rPr>
              <a:t>Species level </a:t>
            </a:r>
            <a:r>
              <a:rPr lang="en-GB" b="1" dirty="0" err="1">
                <a:solidFill>
                  <a:srgbClr val="FF0000"/>
                </a:solidFill>
              </a:rPr>
              <a:t>cutoff</a:t>
            </a:r>
            <a:endParaRPr lang="en-GB" b="1" dirty="0">
              <a:solidFill>
                <a:srgbClr val="FF0000"/>
              </a:solidFill>
            </a:endParaRPr>
          </a:p>
        </p:txBody>
      </p:sp>
      <p:sp>
        <p:nvSpPr>
          <p:cNvPr id="10" name="TextBox 9"/>
          <p:cNvSpPr txBox="1"/>
          <p:nvPr/>
        </p:nvSpPr>
        <p:spPr>
          <a:xfrm>
            <a:off x="4174201" y="5403114"/>
            <a:ext cx="1727200" cy="646331"/>
          </a:xfrm>
          <a:prstGeom prst="rect">
            <a:avLst/>
          </a:prstGeom>
          <a:noFill/>
        </p:spPr>
        <p:txBody>
          <a:bodyPr wrap="square" rtlCol="0">
            <a:spAutoFit/>
          </a:bodyPr>
          <a:lstStyle/>
          <a:p>
            <a:pPr algn="ctr"/>
            <a:r>
              <a:rPr lang="en-GB" b="1" dirty="0">
                <a:solidFill>
                  <a:schemeClr val="bg1">
                    <a:lumMod val="50000"/>
                  </a:schemeClr>
                </a:solidFill>
              </a:rPr>
              <a:t>Genomes clusters</a:t>
            </a:r>
          </a:p>
        </p:txBody>
      </p:sp>
      <p:sp>
        <p:nvSpPr>
          <p:cNvPr id="11" name="TextBox 10"/>
          <p:cNvSpPr txBox="1"/>
          <p:nvPr/>
        </p:nvSpPr>
        <p:spPr>
          <a:xfrm>
            <a:off x="7016923" y="3481960"/>
            <a:ext cx="5029200" cy="646331"/>
          </a:xfrm>
          <a:prstGeom prst="rect">
            <a:avLst/>
          </a:prstGeom>
          <a:noFill/>
        </p:spPr>
        <p:txBody>
          <a:bodyPr wrap="square" rtlCol="0">
            <a:spAutoFit/>
          </a:bodyPr>
          <a:lstStyle/>
          <a:p>
            <a:r>
              <a:rPr lang="en-US" b="1" dirty="0"/>
              <a:t>Align reads to 15 universal single genes copy family</a:t>
            </a:r>
          </a:p>
          <a:p>
            <a:endParaRPr lang="en-GB" b="1" dirty="0"/>
          </a:p>
        </p:txBody>
      </p:sp>
      <p:cxnSp>
        <p:nvCxnSpPr>
          <p:cNvPr id="13" name="Straight Arrow Connector 12"/>
          <p:cNvCxnSpPr/>
          <p:nvPr/>
        </p:nvCxnSpPr>
        <p:spPr>
          <a:xfrm>
            <a:off x="9150523" y="4224187"/>
            <a:ext cx="0" cy="4359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639223" y="5003004"/>
            <a:ext cx="3949700" cy="400110"/>
          </a:xfrm>
          <a:prstGeom prst="rect">
            <a:avLst/>
          </a:prstGeom>
          <a:noFill/>
        </p:spPr>
        <p:txBody>
          <a:bodyPr wrap="square" rtlCol="0">
            <a:spAutoFit/>
          </a:bodyPr>
          <a:lstStyle/>
          <a:p>
            <a:r>
              <a:rPr lang="en-GB" sz="2000" b="1" dirty="0"/>
              <a:t>Species relative abundance</a:t>
            </a:r>
          </a:p>
        </p:txBody>
      </p:sp>
      <p:sp>
        <p:nvSpPr>
          <p:cNvPr id="12" name="TextBox 11"/>
          <p:cNvSpPr txBox="1"/>
          <p:nvPr/>
        </p:nvSpPr>
        <p:spPr>
          <a:xfrm>
            <a:off x="544079" y="1644521"/>
            <a:ext cx="9590521" cy="461665"/>
          </a:xfrm>
          <a:prstGeom prst="rect">
            <a:avLst/>
          </a:prstGeom>
          <a:noFill/>
        </p:spPr>
        <p:txBody>
          <a:bodyPr wrap="square" rtlCol="0">
            <a:spAutoFit/>
          </a:bodyPr>
          <a:lstStyle/>
          <a:p>
            <a:pPr marL="342900" indent="-342900">
              <a:buFont typeface="Wingdings" panose="05000000000000000000" pitchFamily="2" charset="2"/>
              <a:buChar char="v"/>
            </a:pPr>
            <a:r>
              <a:rPr lang="en-GB" sz="2400" b="1" dirty="0"/>
              <a:t>Species identification and abundance: species database </a:t>
            </a:r>
            <a:r>
              <a:rPr lang="en-GB" i="1" dirty="0"/>
              <a:t>(prebuilt)</a:t>
            </a:r>
          </a:p>
        </p:txBody>
      </p:sp>
    </p:spTree>
    <p:extLst>
      <p:ext uri="{BB962C8B-B14F-4D97-AF65-F5344CB8AC3E}">
        <p14:creationId xmlns:p14="http://schemas.microsoft.com/office/powerpoint/2010/main" val="9025606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079" y="233390"/>
            <a:ext cx="10515600" cy="1325563"/>
          </a:xfrm>
        </p:spPr>
        <p:txBody>
          <a:bodyPr/>
          <a:lstStyle/>
          <a:p>
            <a:r>
              <a:rPr lang="en-GB" b="1" dirty="0"/>
              <a:t>MIDAS pipeline</a:t>
            </a:r>
          </a:p>
        </p:txBody>
      </p:sp>
      <p:sp>
        <p:nvSpPr>
          <p:cNvPr id="4" name="TextBox 3"/>
          <p:cNvSpPr txBox="1"/>
          <p:nvPr/>
        </p:nvSpPr>
        <p:spPr>
          <a:xfrm>
            <a:off x="544079" y="1644521"/>
            <a:ext cx="9825644" cy="461665"/>
          </a:xfrm>
          <a:prstGeom prst="rect">
            <a:avLst/>
          </a:prstGeom>
          <a:noFill/>
        </p:spPr>
        <p:txBody>
          <a:bodyPr wrap="square" rtlCol="0">
            <a:spAutoFit/>
          </a:bodyPr>
          <a:lstStyle/>
          <a:p>
            <a:pPr marL="342900" indent="-342900">
              <a:buFont typeface="Wingdings" panose="05000000000000000000" pitchFamily="2" charset="2"/>
              <a:buChar char="v"/>
            </a:pPr>
            <a:r>
              <a:rPr lang="en-GB" sz="2400" b="1" dirty="0"/>
              <a:t>SNP calling: core genome database</a:t>
            </a:r>
            <a:r>
              <a:rPr lang="en-GB" i="1" dirty="0"/>
              <a:t> (with data)</a:t>
            </a:r>
            <a:endParaRPr lang="en-GB" sz="2400" i="1" dirty="0"/>
          </a:p>
        </p:txBody>
      </p:sp>
      <p:sp>
        <p:nvSpPr>
          <p:cNvPr id="3" name="Rectangle 2"/>
          <p:cNvSpPr/>
          <p:nvPr/>
        </p:nvSpPr>
        <p:spPr>
          <a:xfrm>
            <a:off x="925079" y="2380734"/>
            <a:ext cx="8625375" cy="1015663"/>
          </a:xfrm>
          <a:prstGeom prst="rect">
            <a:avLst/>
          </a:prstGeom>
        </p:spPr>
        <p:txBody>
          <a:bodyPr wrap="none">
            <a:spAutoFit/>
          </a:bodyPr>
          <a:lstStyle/>
          <a:p>
            <a:r>
              <a:rPr lang="en-GB" sz="2000" dirty="0"/>
              <a:t>Built one representative genome species: greatest nucleotide identity on average</a:t>
            </a:r>
          </a:p>
          <a:p>
            <a:r>
              <a:rPr lang="en-GB" sz="2000" dirty="0"/>
              <a:t>	</a:t>
            </a:r>
            <a:r>
              <a:rPr lang="en-GB" sz="2000" dirty="0">
                <a:sym typeface="Wingdings" panose="05000000000000000000" pitchFamily="2" charset="2"/>
              </a:rPr>
              <a:t> Reads mapped to this</a:t>
            </a:r>
          </a:p>
          <a:p>
            <a:r>
              <a:rPr lang="en-GB" sz="2000" dirty="0">
                <a:sym typeface="Wingdings" panose="05000000000000000000" pitchFamily="2" charset="2"/>
              </a:rPr>
              <a:t>		 identify variants</a:t>
            </a:r>
            <a:endParaRPr lang="en-GB" sz="2000" dirty="0"/>
          </a:p>
        </p:txBody>
      </p:sp>
      <p:sp>
        <p:nvSpPr>
          <p:cNvPr id="12" name="TextBox 11"/>
          <p:cNvSpPr txBox="1"/>
          <p:nvPr/>
        </p:nvSpPr>
        <p:spPr>
          <a:xfrm>
            <a:off x="544079" y="4095621"/>
            <a:ext cx="9825644" cy="461665"/>
          </a:xfrm>
          <a:prstGeom prst="rect">
            <a:avLst/>
          </a:prstGeom>
          <a:noFill/>
        </p:spPr>
        <p:txBody>
          <a:bodyPr wrap="square" rtlCol="0">
            <a:spAutoFit/>
          </a:bodyPr>
          <a:lstStyle/>
          <a:p>
            <a:pPr marL="342900" indent="-342900">
              <a:buFont typeface="Wingdings" panose="05000000000000000000" pitchFamily="2" charset="2"/>
              <a:buChar char="v"/>
            </a:pPr>
            <a:r>
              <a:rPr lang="en-GB" sz="2400" b="1" dirty="0"/>
              <a:t>Gene content: pan genome database</a:t>
            </a:r>
            <a:r>
              <a:rPr lang="en-GB" i="1" dirty="0"/>
              <a:t> (with data)</a:t>
            </a:r>
            <a:endParaRPr lang="en-GB" sz="2400" i="1" dirty="0"/>
          </a:p>
        </p:txBody>
      </p:sp>
      <p:sp>
        <p:nvSpPr>
          <p:cNvPr id="14" name="Rectangle 13"/>
          <p:cNvSpPr/>
          <p:nvPr/>
        </p:nvSpPr>
        <p:spPr>
          <a:xfrm>
            <a:off x="925078" y="4748678"/>
            <a:ext cx="9364295" cy="1015663"/>
          </a:xfrm>
          <a:prstGeom prst="rect">
            <a:avLst/>
          </a:prstGeom>
        </p:spPr>
        <p:txBody>
          <a:bodyPr wrap="none">
            <a:spAutoFit/>
          </a:bodyPr>
          <a:lstStyle/>
          <a:p>
            <a:r>
              <a:rPr lang="en-GB" sz="2000" dirty="0"/>
              <a:t>Database of all genes present across all species: any two genes &lt;99%id classified distinct</a:t>
            </a:r>
          </a:p>
          <a:p>
            <a:r>
              <a:rPr lang="en-GB" sz="2000" dirty="0"/>
              <a:t>	</a:t>
            </a:r>
            <a:r>
              <a:rPr lang="en-GB" sz="2000" dirty="0">
                <a:sym typeface="Wingdings" panose="05000000000000000000" pitchFamily="2" charset="2"/>
              </a:rPr>
              <a:t> Reads mapped to this</a:t>
            </a:r>
          </a:p>
          <a:p>
            <a:r>
              <a:rPr lang="en-GB" sz="2000" dirty="0">
                <a:sym typeface="Wingdings" panose="05000000000000000000" pitchFamily="2" charset="2"/>
              </a:rPr>
              <a:t>		 Gene </a:t>
            </a:r>
            <a:r>
              <a:rPr lang="en-GB" sz="2000" i="1" dirty="0">
                <a:sym typeface="Wingdings" panose="05000000000000000000" pitchFamily="2" charset="2"/>
              </a:rPr>
              <a:t>content</a:t>
            </a:r>
            <a:r>
              <a:rPr lang="en-GB" sz="2000" dirty="0">
                <a:sym typeface="Wingdings" panose="05000000000000000000" pitchFamily="2" charset="2"/>
              </a:rPr>
              <a:t> and Gene </a:t>
            </a:r>
            <a:r>
              <a:rPr lang="en-GB" sz="2000" i="1" dirty="0">
                <a:sym typeface="Wingdings" panose="05000000000000000000" pitchFamily="2" charset="2"/>
              </a:rPr>
              <a:t>coverage</a:t>
            </a:r>
            <a:r>
              <a:rPr lang="en-GB" sz="2000" dirty="0">
                <a:sym typeface="Wingdings" panose="05000000000000000000" pitchFamily="2" charset="2"/>
              </a:rPr>
              <a:t> per species</a:t>
            </a:r>
            <a:endParaRPr lang="en-GB" sz="2000" dirty="0"/>
          </a:p>
        </p:txBody>
      </p:sp>
    </p:spTree>
    <p:extLst>
      <p:ext uri="{BB962C8B-B14F-4D97-AF65-F5344CB8AC3E}">
        <p14:creationId xmlns:p14="http://schemas.microsoft.com/office/powerpoint/2010/main" val="546577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70CD35B-7C9A-8B48-9B09-1572362D2F96}"/>
              </a:ext>
            </a:extLst>
          </p:cNvPr>
          <p:cNvSpPr txBox="1"/>
          <p:nvPr/>
        </p:nvSpPr>
        <p:spPr>
          <a:xfrm>
            <a:off x="159118" y="1113574"/>
            <a:ext cx="3048395" cy="400110"/>
          </a:xfrm>
          <a:prstGeom prst="rect">
            <a:avLst/>
          </a:prstGeom>
          <a:noFill/>
        </p:spPr>
        <p:txBody>
          <a:bodyPr wrap="square" rtlCol="0">
            <a:spAutoFit/>
          </a:bodyPr>
          <a:lstStyle/>
          <a:p>
            <a:pPr algn="ctr"/>
            <a:r>
              <a:rPr lang="en-US" sz="2000" b="1" dirty="0"/>
              <a:t>Social traits keywords</a:t>
            </a:r>
          </a:p>
        </p:txBody>
      </p:sp>
      <p:sp>
        <p:nvSpPr>
          <p:cNvPr id="21" name="TextBox 20">
            <a:extLst>
              <a:ext uri="{FF2B5EF4-FFF2-40B4-BE49-F238E27FC236}">
                <a16:creationId xmlns:a16="http://schemas.microsoft.com/office/drawing/2014/main" id="{26CF7384-F7FC-4D41-B802-AA54E323D8AC}"/>
              </a:ext>
            </a:extLst>
          </p:cNvPr>
          <p:cNvSpPr txBox="1"/>
          <p:nvPr/>
        </p:nvSpPr>
        <p:spPr>
          <a:xfrm>
            <a:off x="622384" y="1576887"/>
            <a:ext cx="2121864" cy="1200329"/>
          </a:xfrm>
          <a:prstGeom prst="rect">
            <a:avLst/>
          </a:prstGeom>
          <a:noFill/>
          <a:ln>
            <a:solidFill>
              <a:schemeClr val="tx1"/>
            </a:solidFill>
          </a:ln>
        </p:spPr>
        <p:txBody>
          <a:bodyPr wrap="square" rtlCol="0">
            <a:spAutoFit/>
          </a:bodyPr>
          <a:lstStyle/>
          <a:p>
            <a:pPr marL="285750" indent="-285750">
              <a:buFontTx/>
              <a:buChar char="-"/>
            </a:pPr>
            <a:r>
              <a:rPr lang="en-US" sz="2400" b="1" dirty="0">
                <a:solidFill>
                  <a:schemeClr val="accent6"/>
                </a:solidFill>
              </a:rPr>
              <a:t>Biofilm</a:t>
            </a:r>
          </a:p>
          <a:p>
            <a:pPr marL="285750" indent="-285750">
              <a:buFontTx/>
              <a:buChar char="-"/>
            </a:pPr>
            <a:r>
              <a:rPr lang="en-US" sz="2400" b="1" dirty="0">
                <a:solidFill>
                  <a:schemeClr val="accent2"/>
                </a:solidFill>
              </a:rPr>
              <a:t>Siderophore</a:t>
            </a:r>
          </a:p>
          <a:p>
            <a:pPr marL="285750" indent="-285750">
              <a:buFontTx/>
              <a:buChar char="-"/>
            </a:pPr>
            <a:r>
              <a:rPr lang="en-US" sz="2400" b="1" dirty="0"/>
              <a:t>...</a:t>
            </a:r>
          </a:p>
        </p:txBody>
      </p:sp>
      <p:sp>
        <p:nvSpPr>
          <p:cNvPr id="42" name="TextBox 41">
            <a:extLst>
              <a:ext uri="{FF2B5EF4-FFF2-40B4-BE49-F238E27FC236}">
                <a16:creationId xmlns:a16="http://schemas.microsoft.com/office/drawing/2014/main" id="{B7D52B31-3E5F-6B4A-8FA1-11420917ED6E}"/>
              </a:ext>
            </a:extLst>
          </p:cNvPr>
          <p:cNvSpPr txBox="1"/>
          <p:nvPr/>
        </p:nvSpPr>
        <p:spPr>
          <a:xfrm>
            <a:off x="6625993" y="3939524"/>
            <a:ext cx="5038165" cy="2677656"/>
          </a:xfrm>
          <a:prstGeom prst="rect">
            <a:avLst/>
          </a:prstGeom>
          <a:noFill/>
        </p:spPr>
        <p:txBody>
          <a:bodyPr wrap="square" rtlCol="0">
            <a:spAutoFit/>
          </a:bodyPr>
          <a:lstStyle/>
          <a:p>
            <a:r>
              <a:rPr lang="en-GB" sz="2800" b="1" dirty="0"/>
              <a:t>5 well-known cooperative traits:</a:t>
            </a:r>
          </a:p>
          <a:p>
            <a:pPr marL="457200" indent="-457200">
              <a:buFont typeface="Arial" panose="020B0604020202020204" pitchFamily="34" charset="0"/>
              <a:buChar char="•"/>
            </a:pPr>
            <a:r>
              <a:rPr lang="en-GB" sz="2800" b="1" dirty="0"/>
              <a:t>Biofilm formation</a:t>
            </a:r>
          </a:p>
          <a:p>
            <a:pPr marL="457200" indent="-457200">
              <a:buFont typeface="Arial" panose="020B0604020202020204" pitchFamily="34" charset="0"/>
              <a:buChar char="•"/>
            </a:pPr>
            <a:r>
              <a:rPr lang="en-GB" sz="2800" b="1" dirty="0"/>
              <a:t>Quorum-sensing</a:t>
            </a:r>
          </a:p>
          <a:p>
            <a:pPr marL="457200" indent="-457200">
              <a:buFont typeface="Arial" panose="020B0604020202020204" pitchFamily="34" charset="0"/>
              <a:buChar char="•"/>
            </a:pPr>
            <a:r>
              <a:rPr lang="en-GB" sz="2800" b="1" dirty="0"/>
              <a:t>Secretion </a:t>
            </a:r>
            <a:r>
              <a:rPr lang="en-GB" sz="2800" b="1" i="1" dirty="0"/>
              <a:t>systems</a:t>
            </a:r>
          </a:p>
          <a:p>
            <a:pPr marL="457200" indent="-457200">
              <a:buFont typeface="Arial" panose="020B0604020202020204" pitchFamily="34" charset="0"/>
              <a:buChar char="•"/>
            </a:pPr>
            <a:r>
              <a:rPr lang="en-GB" sz="2800" b="1" dirty="0"/>
              <a:t>Siderophores </a:t>
            </a:r>
          </a:p>
          <a:p>
            <a:pPr marL="457200" indent="-457200">
              <a:buFont typeface="Arial" panose="020B0604020202020204" pitchFamily="34" charset="0"/>
              <a:buChar char="•"/>
            </a:pPr>
            <a:r>
              <a:rPr lang="en-GB" sz="2800" b="1" dirty="0"/>
              <a:t>Antibiotic-degrading enzymes</a:t>
            </a:r>
            <a:endParaRPr lang="en-US" sz="2800" b="1" dirty="0"/>
          </a:p>
        </p:txBody>
      </p:sp>
      <p:sp>
        <p:nvSpPr>
          <p:cNvPr id="43" name="TextBox 42">
            <a:extLst>
              <a:ext uri="{FF2B5EF4-FFF2-40B4-BE49-F238E27FC236}">
                <a16:creationId xmlns:a16="http://schemas.microsoft.com/office/drawing/2014/main" id="{54720475-18E9-5243-B4A5-27F3F581D5F4}"/>
              </a:ext>
            </a:extLst>
          </p:cNvPr>
          <p:cNvSpPr txBox="1"/>
          <p:nvPr/>
        </p:nvSpPr>
        <p:spPr>
          <a:xfrm>
            <a:off x="1148033" y="154764"/>
            <a:ext cx="10517872" cy="584775"/>
          </a:xfrm>
          <a:prstGeom prst="rect">
            <a:avLst/>
          </a:prstGeom>
          <a:noFill/>
        </p:spPr>
        <p:txBody>
          <a:bodyPr wrap="square" rtlCol="0">
            <a:spAutoFit/>
          </a:bodyPr>
          <a:lstStyle/>
          <a:p>
            <a:pPr algn="ctr"/>
            <a:r>
              <a:rPr lang="en-GB" sz="3200" b="1" dirty="0"/>
              <a:t>Methods: GO trait quantification</a:t>
            </a:r>
          </a:p>
        </p:txBody>
      </p:sp>
      <p:sp>
        <p:nvSpPr>
          <p:cNvPr id="44" name="TextBox 43">
            <a:extLst>
              <a:ext uri="{FF2B5EF4-FFF2-40B4-BE49-F238E27FC236}">
                <a16:creationId xmlns:a16="http://schemas.microsoft.com/office/drawing/2014/main" id="{1C146ECD-C576-0A41-AEF7-E27BA0313618}"/>
              </a:ext>
            </a:extLst>
          </p:cNvPr>
          <p:cNvSpPr txBox="1"/>
          <p:nvPr/>
        </p:nvSpPr>
        <p:spPr>
          <a:xfrm>
            <a:off x="2924728" y="1449523"/>
            <a:ext cx="1321457" cy="646331"/>
          </a:xfrm>
          <a:prstGeom prst="rect">
            <a:avLst/>
          </a:prstGeom>
          <a:noFill/>
        </p:spPr>
        <p:txBody>
          <a:bodyPr wrap="square" rtlCol="0">
            <a:spAutoFit/>
          </a:bodyPr>
          <a:lstStyle/>
          <a:p>
            <a:pPr algn="ctr"/>
            <a:r>
              <a:rPr lang="en-US" i="1" dirty="0"/>
              <a:t>Keyword match</a:t>
            </a:r>
          </a:p>
        </p:txBody>
      </p:sp>
      <p:sp>
        <p:nvSpPr>
          <p:cNvPr id="45" name="TextBox 44">
            <a:extLst>
              <a:ext uri="{FF2B5EF4-FFF2-40B4-BE49-F238E27FC236}">
                <a16:creationId xmlns:a16="http://schemas.microsoft.com/office/drawing/2014/main" id="{283C512A-F008-4949-8AB5-D2C24F845A59}"/>
              </a:ext>
            </a:extLst>
          </p:cNvPr>
          <p:cNvSpPr txBox="1"/>
          <p:nvPr/>
        </p:nvSpPr>
        <p:spPr>
          <a:xfrm>
            <a:off x="4405148" y="1576886"/>
            <a:ext cx="3944052" cy="1200329"/>
          </a:xfrm>
          <a:prstGeom prst="rect">
            <a:avLst/>
          </a:prstGeom>
          <a:noFill/>
          <a:ln>
            <a:solidFill>
              <a:schemeClr val="tx1"/>
            </a:solidFill>
          </a:ln>
        </p:spPr>
        <p:txBody>
          <a:bodyPr wrap="square" rtlCol="0">
            <a:spAutoFit/>
          </a:bodyPr>
          <a:lstStyle/>
          <a:p>
            <a:r>
              <a:rPr lang="en-US" dirty="0"/>
              <a:t>GO: 00332, drug metabolic process</a:t>
            </a:r>
          </a:p>
          <a:p>
            <a:r>
              <a:rPr lang="en-US" dirty="0">
                <a:solidFill>
                  <a:schemeClr val="accent6"/>
                </a:solidFill>
              </a:rPr>
              <a:t>GO: 00238, biofilm formation</a:t>
            </a:r>
          </a:p>
          <a:p>
            <a:r>
              <a:rPr lang="en-US" dirty="0"/>
              <a:t>GO: 00482, response to chemical</a:t>
            </a:r>
          </a:p>
          <a:p>
            <a:r>
              <a:rPr lang="en-US" dirty="0">
                <a:solidFill>
                  <a:schemeClr val="accent2"/>
                </a:solidFill>
              </a:rPr>
              <a:t>GO: 00384, Siderophores production</a:t>
            </a:r>
          </a:p>
        </p:txBody>
      </p:sp>
      <p:sp>
        <p:nvSpPr>
          <p:cNvPr id="46" name="TextBox 45">
            <a:extLst>
              <a:ext uri="{FF2B5EF4-FFF2-40B4-BE49-F238E27FC236}">
                <a16:creationId xmlns:a16="http://schemas.microsoft.com/office/drawing/2014/main" id="{AE185FC4-504D-994F-8F3E-C87269DC877A}"/>
              </a:ext>
            </a:extLst>
          </p:cNvPr>
          <p:cNvSpPr txBox="1"/>
          <p:nvPr/>
        </p:nvSpPr>
        <p:spPr>
          <a:xfrm>
            <a:off x="3730944" y="1113574"/>
            <a:ext cx="3048395" cy="400110"/>
          </a:xfrm>
          <a:prstGeom prst="rect">
            <a:avLst/>
          </a:prstGeom>
          <a:noFill/>
        </p:spPr>
        <p:txBody>
          <a:bodyPr wrap="square" rtlCol="0">
            <a:spAutoFit/>
          </a:bodyPr>
          <a:lstStyle/>
          <a:p>
            <a:pPr algn="ctr"/>
            <a:r>
              <a:rPr lang="en-US" sz="2000" b="1" dirty="0"/>
              <a:t>All bacterial GO</a:t>
            </a:r>
          </a:p>
        </p:txBody>
      </p:sp>
      <p:sp>
        <p:nvSpPr>
          <p:cNvPr id="47" name="TextBox 46">
            <a:extLst>
              <a:ext uri="{FF2B5EF4-FFF2-40B4-BE49-F238E27FC236}">
                <a16:creationId xmlns:a16="http://schemas.microsoft.com/office/drawing/2014/main" id="{529AC258-718D-6644-925C-C465E770EAC5}"/>
              </a:ext>
            </a:extLst>
          </p:cNvPr>
          <p:cNvSpPr txBox="1"/>
          <p:nvPr/>
        </p:nvSpPr>
        <p:spPr>
          <a:xfrm>
            <a:off x="2152630" y="3544544"/>
            <a:ext cx="3048395" cy="400110"/>
          </a:xfrm>
          <a:prstGeom prst="rect">
            <a:avLst/>
          </a:prstGeom>
          <a:noFill/>
        </p:spPr>
        <p:txBody>
          <a:bodyPr wrap="square" rtlCol="0">
            <a:spAutoFit/>
          </a:bodyPr>
          <a:lstStyle/>
          <a:p>
            <a:pPr algn="ctr"/>
            <a:r>
              <a:rPr lang="en-US" sz="2000" b="1" dirty="0"/>
              <a:t>Social GO lists</a:t>
            </a:r>
          </a:p>
        </p:txBody>
      </p:sp>
      <p:sp>
        <p:nvSpPr>
          <p:cNvPr id="48" name="TextBox 47">
            <a:extLst>
              <a:ext uri="{FF2B5EF4-FFF2-40B4-BE49-F238E27FC236}">
                <a16:creationId xmlns:a16="http://schemas.microsoft.com/office/drawing/2014/main" id="{E125B63F-9913-F44C-887A-DC25528C8A8A}"/>
              </a:ext>
            </a:extLst>
          </p:cNvPr>
          <p:cNvSpPr txBox="1"/>
          <p:nvPr/>
        </p:nvSpPr>
        <p:spPr>
          <a:xfrm>
            <a:off x="2060765" y="3957451"/>
            <a:ext cx="3944052" cy="1200329"/>
          </a:xfrm>
          <a:prstGeom prst="rect">
            <a:avLst/>
          </a:prstGeom>
          <a:noFill/>
          <a:ln>
            <a:solidFill>
              <a:schemeClr val="accent6"/>
            </a:solidFill>
          </a:ln>
        </p:spPr>
        <p:txBody>
          <a:bodyPr wrap="square" rtlCol="0">
            <a:spAutoFit/>
          </a:bodyPr>
          <a:lstStyle/>
          <a:p>
            <a:r>
              <a:rPr lang="en-US" dirty="0">
                <a:solidFill>
                  <a:schemeClr val="accent6"/>
                </a:solidFill>
              </a:rPr>
              <a:t>GO: 00238, biofilm formation</a:t>
            </a:r>
          </a:p>
          <a:p>
            <a:r>
              <a:rPr lang="en-US" dirty="0">
                <a:solidFill>
                  <a:schemeClr val="accent6"/>
                </a:solidFill>
              </a:rPr>
              <a:t>GO: 00467, cell-cell adhesion</a:t>
            </a:r>
          </a:p>
          <a:p>
            <a:r>
              <a:rPr lang="en-US" dirty="0">
                <a:solidFill>
                  <a:schemeClr val="accent6"/>
                </a:solidFill>
              </a:rPr>
              <a:t>GO: 00399, extracellular matrix</a:t>
            </a:r>
          </a:p>
          <a:p>
            <a:r>
              <a:rPr lang="en-US" dirty="0">
                <a:solidFill>
                  <a:schemeClr val="accent6"/>
                </a:solidFill>
              </a:rPr>
              <a:t>…</a:t>
            </a:r>
          </a:p>
        </p:txBody>
      </p:sp>
      <p:sp>
        <p:nvSpPr>
          <p:cNvPr id="49" name="TextBox 48">
            <a:extLst>
              <a:ext uri="{FF2B5EF4-FFF2-40B4-BE49-F238E27FC236}">
                <a16:creationId xmlns:a16="http://schemas.microsoft.com/office/drawing/2014/main" id="{15FDEEA3-8E0D-6F43-9EC9-822E8FD7733C}"/>
              </a:ext>
            </a:extLst>
          </p:cNvPr>
          <p:cNvSpPr txBox="1"/>
          <p:nvPr/>
        </p:nvSpPr>
        <p:spPr>
          <a:xfrm>
            <a:off x="2060765" y="5278352"/>
            <a:ext cx="3944052" cy="1200329"/>
          </a:xfrm>
          <a:prstGeom prst="rect">
            <a:avLst/>
          </a:prstGeom>
          <a:noFill/>
          <a:ln>
            <a:solidFill>
              <a:schemeClr val="accent2"/>
            </a:solidFill>
          </a:ln>
        </p:spPr>
        <p:txBody>
          <a:bodyPr wrap="square" rtlCol="0">
            <a:spAutoFit/>
          </a:bodyPr>
          <a:lstStyle/>
          <a:p>
            <a:r>
              <a:rPr lang="en-US" dirty="0">
                <a:solidFill>
                  <a:schemeClr val="accent2"/>
                </a:solidFill>
              </a:rPr>
              <a:t>GO: 00384, siderophores production</a:t>
            </a:r>
          </a:p>
          <a:p>
            <a:r>
              <a:rPr lang="en-US" dirty="0">
                <a:solidFill>
                  <a:schemeClr val="accent2"/>
                </a:solidFill>
              </a:rPr>
              <a:t>GO: 00268, pyoverdine uptake</a:t>
            </a:r>
          </a:p>
          <a:p>
            <a:r>
              <a:rPr lang="en-US" dirty="0">
                <a:solidFill>
                  <a:schemeClr val="accent2"/>
                </a:solidFill>
              </a:rPr>
              <a:t>GO:99783, pyochelin receptor</a:t>
            </a:r>
          </a:p>
          <a:p>
            <a:r>
              <a:rPr lang="en-US" dirty="0">
                <a:solidFill>
                  <a:schemeClr val="accent2"/>
                </a:solidFill>
              </a:rPr>
              <a:t>…</a:t>
            </a:r>
          </a:p>
        </p:txBody>
      </p:sp>
      <p:cxnSp>
        <p:nvCxnSpPr>
          <p:cNvPr id="53" name="Straight Arrow Connector 52">
            <a:extLst>
              <a:ext uri="{FF2B5EF4-FFF2-40B4-BE49-F238E27FC236}">
                <a16:creationId xmlns:a16="http://schemas.microsoft.com/office/drawing/2014/main" id="{FEF8F6A7-98F6-1A4A-9F25-4382E5E99B58}"/>
              </a:ext>
            </a:extLst>
          </p:cNvPr>
          <p:cNvCxnSpPr/>
          <p:nvPr/>
        </p:nvCxnSpPr>
        <p:spPr>
          <a:xfrm>
            <a:off x="2981157" y="2115058"/>
            <a:ext cx="1121508"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08D6A9C-CC7D-6247-B380-C2BCAA0458E3}"/>
              </a:ext>
            </a:extLst>
          </p:cNvPr>
          <p:cNvCxnSpPr>
            <a:cxnSpLocks/>
          </p:cNvCxnSpPr>
          <p:nvPr/>
        </p:nvCxnSpPr>
        <p:spPr>
          <a:xfrm>
            <a:off x="3585456" y="2129437"/>
            <a:ext cx="0" cy="14275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9118E42B-1701-A043-A3B6-C9380F716F96}"/>
              </a:ext>
            </a:extLst>
          </p:cNvPr>
          <p:cNvGrpSpPr/>
          <p:nvPr/>
        </p:nvGrpSpPr>
        <p:grpSpPr>
          <a:xfrm>
            <a:off x="9011131" y="1130361"/>
            <a:ext cx="2617235" cy="2426577"/>
            <a:chOff x="57028" y="3724791"/>
            <a:chExt cx="3125316" cy="2770563"/>
          </a:xfrm>
        </p:grpSpPr>
        <p:sp>
          <p:nvSpPr>
            <p:cNvPr id="58" name="TextBox 57">
              <a:extLst>
                <a:ext uri="{FF2B5EF4-FFF2-40B4-BE49-F238E27FC236}">
                  <a16:creationId xmlns:a16="http://schemas.microsoft.com/office/drawing/2014/main" id="{8AF80CEA-2095-144B-A015-2DEDD8BB328B}"/>
                </a:ext>
              </a:extLst>
            </p:cNvPr>
            <p:cNvSpPr txBox="1"/>
            <p:nvPr/>
          </p:nvSpPr>
          <p:spPr>
            <a:xfrm>
              <a:off x="964049" y="3724791"/>
              <a:ext cx="1423157" cy="983937"/>
            </a:xfrm>
            <a:prstGeom prst="rect">
              <a:avLst/>
            </a:prstGeom>
            <a:noFill/>
          </p:spPr>
          <p:txBody>
            <a:bodyPr wrap="square" rtlCol="0">
              <a:spAutoFit/>
            </a:bodyPr>
            <a:lstStyle/>
            <a:p>
              <a:pPr algn="ctr"/>
              <a:r>
                <a:rPr lang="en-US" sz="1600" dirty="0"/>
                <a:t>Biofilm formation</a:t>
              </a:r>
            </a:p>
            <a:p>
              <a:pPr algn="ctr"/>
              <a:r>
                <a:rPr lang="en-US" sz="1600" i="1" dirty="0"/>
                <a:t>GO:00238</a:t>
              </a:r>
            </a:p>
          </p:txBody>
        </p:sp>
        <p:sp>
          <p:nvSpPr>
            <p:cNvPr id="59" name="TextBox 58">
              <a:extLst>
                <a:ext uri="{FF2B5EF4-FFF2-40B4-BE49-F238E27FC236}">
                  <a16:creationId xmlns:a16="http://schemas.microsoft.com/office/drawing/2014/main" id="{6A7978FE-F47D-784C-9218-C3BCBCD5F379}"/>
                </a:ext>
              </a:extLst>
            </p:cNvPr>
            <p:cNvSpPr txBox="1"/>
            <p:nvPr/>
          </p:nvSpPr>
          <p:spPr>
            <a:xfrm>
              <a:off x="57028" y="5230291"/>
              <a:ext cx="1670611" cy="1265063"/>
            </a:xfrm>
            <a:prstGeom prst="rect">
              <a:avLst/>
            </a:prstGeom>
            <a:noFill/>
          </p:spPr>
          <p:txBody>
            <a:bodyPr wrap="square" rtlCol="0">
              <a:spAutoFit/>
            </a:bodyPr>
            <a:lstStyle/>
            <a:p>
              <a:pPr algn="ctr"/>
              <a:r>
                <a:rPr lang="en-US" sz="1600" dirty="0"/>
                <a:t>Extracellular matrix production</a:t>
              </a:r>
            </a:p>
            <a:p>
              <a:pPr algn="ctr"/>
              <a:r>
                <a:rPr lang="en-US" sz="1600" i="1" dirty="0"/>
                <a:t>GO:00399</a:t>
              </a:r>
            </a:p>
          </p:txBody>
        </p:sp>
        <p:sp>
          <p:nvSpPr>
            <p:cNvPr id="60" name="TextBox 59">
              <a:extLst>
                <a:ext uri="{FF2B5EF4-FFF2-40B4-BE49-F238E27FC236}">
                  <a16:creationId xmlns:a16="http://schemas.microsoft.com/office/drawing/2014/main" id="{97BB9579-B3BC-394D-B4AD-7523A6E24D78}"/>
                </a:ext>
              </a:extLst>
            </p:cNvPr>
            <p:cNvSpPr txBox="1"/>
            <p:nvPr/>
          </p:nvSpPr>
          <p:spPr>
            <a:xfrm>
              <a:off x="1820172" y="5230291"/>
              <a:ext cx="1362172" cy="983937"/>
            </a:xfrm>
            <a:prstGeom prst="rect">
              <a:avLst/>
            </a:prstGeom>
            <a:noFill/>
          </p:spPr>
          <p:txBody>
            <a:bodyPr wrap="square" rtlCol="0">
              <a:spAutoFit/>
            </a:bodyPr>
            <a:lstStyle/>
            <a:p>
              <a:pPr algn="ctr"/>
              <a:r>
                <a:rPr lang="en-US" sz="1600" dirty="0"/>
                <a:t>Cell-cell adhesion</a:t>
              </a:r>
            </a:p>
            <a:p>
              <a:pPr algn="ctr"/>
              <a:r>
                <a:rPr lang="en-US" sz="1600" i="1" dirty="0"/>
                <a:t>GO:00467</a:t>
              </a:r>
            </a:p>
          </p:txBody>
        </p:sp>
        <p:cxnSp>
          <p:nvCxnSpPr>
            <p:cNvPr id="61" name="Straight Connector 60">
              <a:extLst>
                <a:ext uri="{FF2B5EF4-FFF2-40B4-BE49-F238E27FC236}">
                  <a16:creationId xmlns:a16="http://schemas.microsoft.com/office/drawing/2014/main" id="{4316BD5F-C501-2543-B02C-2A69E2E98067}"/>
                </a:ext>
              </a:extLst>
            </p:cNvPr>
            <p:cNvCxnSpPr>
              <a:cxnSpLocks/>
              <a:stCxn id="59" idx="0"/>
            </p:cNvCxnSpPr>
            <p:nvPr/>
          </p:nvCxnSpPr>
          <p:spPr>
            <a:xfrm flipV="1">
              <a:off x="892334" y="4733366"/>
              <a:ext cx="312727" cy="496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67BB0EF-BE8C-B147-AB31-DEF9CCA36387}"/>
                </a:ext>
              </a:extLst>
            </p:cNvPr>
            <p:cNvCxnSpPr/>
            <p:nvPr/>
          </p:nvCxnSpPr>
          <p:spPr>
            <a:xfrm flipH="1" flipV="1">
              <a:off x="2151529" y="4679576"/>
              <a:ext cx="372718" cy="5507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15305A41-1A77-7949-B5C9-3F56ACB36272}"/>
              </a:ext>
            </a:extLst>
          </p:cNvPr>
          <p:cNvSpPr txBox="1"/>
          <p:nvPr/>
        </p:nvSpPr>
        <p:spPr>
          <a:xfrm>
            <a:off x="3585456" y="2943169"/>
            <a:ext cx="1321457" cy="646331"/>
          </a:xfrm>
          <a:prstGeom prst="rect">
            <a:avLst/>
          </a:prstGeom>
          <a:noFill/>
        </p:spPr>
        <p:txBody>
          <a:bodyPr wrap="square" rtlCol="0">
            <a:spAutoFit/>
          </a:bodyPr>
          <a:lstStyle/>
          <a:p>
            <a:pPr algn="ctr"/>
            <a:r>
              <a:rPr lang="en-US" i="1" dirty="0"/>
              <a:t>Retrieve child terms</a:t>
            </a:r>
          </a:p>
        </p:txBody>
      </p:sp>
    </p:spTree>
    <p:extLst>
      <p:ext uri="{BB962C8B-B14F-4D97-AF65-F5344CB8AC3E}">
        <p14:creationId xmlns:p14="http://schemas.microsoft.com/office/powerpoint/2010/main" val="13499157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F3DFEF7-34D1-284B-A2F4-F43BEB3FE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883" y="786391"/>
            <a:ext cx="9788537" cy="5434693"/>
          </a:xfrm>
          <a:prstGeom prst="rect">
            <a:avLst/>
          </a:prstGeom>
        </p:spPr>
      </p:pic>
      <p:sp>
        <p:nvSpPr>
          <p:cNvPr id="20" name="TextBox 19">
            <a:extLst>
              <a:ext uri="{FF2B5EF4-FFF2-40B4-BE49-F238E27FC236}">
                <a16:creationId xmlns:a16="http://schemas.microsoft.com/office/drawing/2014/main" id="{C4026A26-F79D-694B-8FDF-7F49A7D218A4}"/>
              </a:ext>
            </a:extLst>
          </p:cNvPr>
          <p:cNvSpPr txBox="1"/>
          <p:nvPr/>
        </p:nvSpPr>
        <p:spPr>
          <a:xfrm>
            <a:off x="939460" y="201616"/>
            <a:ext cx="10331515" cy="830997"/>
          </a:xfrm>
          <a:prstGeom prst="rect">
            <a:avLst/>
          </a:prstGeom>
          <a:noFill/>
        </p:spPr>
        <p:txBody>
          <a:bodyPr wrap="square" rtlCol="0">
            <a:spAutoFit/>
          </a:bodyPr>
          <a:lstStyle/>
          <a:p>
            <a:r>
              <a:rPr lang="en-GB" sz="2400" b="1" dirty="0">
                <a:solidFill>
                  <a:schemeClr val="bg1"/>
                </a:solidFill>
              </a:rPr>
              <a:t>Using evolutionary theory to predict the effect of microbes on host health</a:t>
            </a:r>
          </a:p>
          <a:p>
            <a:endParaRPr lang="en-GB" sz="2400" dirty="0">
              <a:solidFill>
                <a:schemeClr val="bg1"/>
              </a:solidFill>
            </a:endParaRPr>
          </a:p>
        </p:txBody>
      </p:sp>
      <p:grpSp>
        <p:nvGrpSpPr>
          <p:cNvPr id="21" name="Group 20">
            <a:extLst>
              <a:ext uri="{FF2B5EF4-FFF2-40B4-BE49-F238E27FC236}">
                <a16:creationId xmlns:a16="http://schemas.microsoft.com/office/drawing/2014/main" id="{F0160A4C-5B58-754E-BAC3-11ABA3A88E9F}"/>
              </a:ext>
            </a:extLst>
          </p:cNvPr>
          <p:cNvGrpSpPr/>
          <p:nvPr/>
        </p:nvGrpSpPr>
        <p:grpSpPr>
          <a:xfrm>
            <a:off x="275284" y="128993"/>
            <a:ext cx="1029599" cy="584776"/>
            <a:chOff x="4276289" y="1611607"/>
            <a:chExt cx="1029599" cy="584776"/>
          </a:xfrm>
        </p:grpSpPr>
        <p:sp>
          <p:nvSpPr>
            <p:cNvPr id="22" name="TextBox 21">
              <a:extLst>
                <a:ext uri="{FF2B5EF4-FFF2-40B4-BE49-F238E27FC236}">
                  <a16:creationId xmlns:a16="http://schemas.microsoft.com/office/drawing/2014/main" id="{24425F74-5F5B-B945-B325-7A9FE4673790}"/>
                </a:ext>
              </a:extLst>
            </p:cNvPr>
            <p:cNvSpPr txBox="1"/>
            <p:nvPr/>
          </p:nvSpPr>
          <p:spPr>
            <a:xfrm>
              <a:off x="4347945" y="1611607"/>
              <a:ext cx="957943" cy="584775"/>
            </a:xfrm>
            <a:prstGeom prst="rect">
              <a:avLst/>
            </a:prstGeom>
            <a:noFill/>
            <a:ln>
              <a:noFill/>
            </a:ln>
          </p:spPr>
          <p:txBody>
            <a:bodyPr wrap="square" rtlCol="0">
              <a:spAutoFit/>
            </a:bodyPr>
            <a:lstStyle/>
            <a:p>
              <a:r>
                <a:rPr lang="en-GB" sz="3200" b="1" dirty="0">
                  <a:solidFill>
                    <a:schemeClr val="bg1"/>
                  </a:solidFill>
                </a:rPr>
                <a:t>2</a:t>
              </a:r>
              <a:endParaRPr lang="en-GB" b="1" dirty="0">
                <a:solidFill>
                  <a:schemeClr val="bg1"/>
                </a:solidFill>
              </a:endParaRPr>
            </a:p>
          </p:txBody>
        </p:sp>
        <p:sp>
          <p:nvSpPr>
            <p:cNvPr id="23" name="Oval 22">
              <a:extLst>
                <a:ext uri="{FF2B5EF4-FFF2-40B4-BE49-F238E27FC236}">
                  <a16:creationId xmlns:a16="http://schemas.microsoft.com/office/drawing/2014/main" id="{01AF30C5-A1A3-164A-86E5-88C568C935B0}"/>
                </a:ext>
              </a:extLst>
            </p:cNvPr>
            <p:cNvSpPr/>
            <p:nvPr/>
          </p:nvSpPr>
          <p:spPr>
            <a:xfrm>
              <a:off x="4276289" y="1632049"/>
              <a:ext cx="544942" cy="564334"/>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Tree>
    <p:extLst>
      <p:ext uri="{BB962C8B-B14F-4D97-AF65-F5344CB8AC3E}">
        <p14:creationId xmlns:p14="http://schemas.microsoft.com/office/powerpoint/2010/main" val="24126776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8AC1B-0D33-6C48-8658-CEF4DA494329}"/>
              </a:ext>
            </a:extLst>
          </p:cNvPr>
          <p:cNvSpPr txBox="1"/>
          <p:nvPr/>
        </p:nvSpPr>
        <p:spPr>
          <a:xfrm>
            <a:off x="1784404" y="387604"/>
            <a:ext cx="8643118" cy="1077218"/>
          </a:xfrm>
          <a:prstGeom prst="rect">
            <a:avLst/>
          </a:prstGeom>
          <a:noFill/>
        </p:spPr>
        <p:txBody>
          <a:bodyPr wrap="square" rtlCol="0">
            <a:spAutoFit/>
          </a:bodyPr>
          <a:lstStyle/>
          <a:p>
            <a:pPr algn="ctr"/>
            <a:r>
              <a:rPr lang="en-US" sz="3200" b="1" dirty="0">
                <a:solidFill>
                  <a:schemeClr val="accent2"/>
                </a:solidFill>
              </a:rPr>
              <a:t>What does evolutionary theory tell us about the microbiome-health relationship?</a:t>
            </a:r>
          </a:p>
        </p:txBody>
      </p:sp>
      <p:grpSp>
        <p:nvGrpSpPr>
          <p:cNvPr id="27" name="Group 26">
            <a:extLst>
              <a:ext uri="{FF2B5EF4-FFF2-40B4-BE49-F238E27FC236}">
                <a16:creationId xmlns:a16="http://schemas.microsoft.com/office/drawing/2014/main" id="{4E509AA7-FB41-1542-BB50-0812AB288C41}"/>
              </a:ext>
            </a:extLst>
          </p:cNvPr>
          <p:cNvGrpSpPr/>
          <p:nvPr/>
        </p:nvGrpSpPr>
        <p:grpSpPr>
          <a:xfrm>
            <a:off x="4083880" y="1707177"/>
            <a:ext cx="8157822" cy="5010384"/>
            <a:chOff x="3026219" y="745403"/>
            <a:chExt cx="8157822" cy="5010384"/>
          </a:xfrm>
        </p:grpSpPr>
        <p:sp>
          <p:nvSpPr>
            <p:cNvPr id="5" name="TextBox 4">
              <a:extLst>
                <a:ext uri="{FF2B5EF4-FFF2-40B4-BE49-F238E27FC236}">
                  <a16:creationId xmlns:a16="http://schemas.microsoft.com/office/drawing/2014/main" id="{2B26311F-6634-A14E-B505-8D444F6A904C}"/>
                </a:ext>
              </a:extLst>
            </p:cNvPr>
            <p:cNvSpPr txBox="1"/>
            <p:nvPr/>
          </p:nvSpPr>
          <p:spPr>
            <a:xfrm>
              <a:off x="3403461" y="745403"/>
              <a:ext cx="3537459" cy="646331"/>
            </a:xfrm>
            <a:prstGeom prst="rect">
              <a:avLst/>
            </a:prstGeom>
            <a:noFill/>
          </p:spPr>
          <p:txBody>
            <a:bodyPr wrap="square" rtlCol="0">
              <a:spAutoFit/>
            </a:bodyPr>
            <a:lstStyle/>
            <a:p>
              <a:r>
                <a:rPr lang="en-US" sz="3600" b="1" dirty="0">
                  <a:solidFill>
                    <a:srgbClr val="00859E"/>
                  </a:solidFill>
                </a:rPr>
                <a:t>Theory predicts</a:t>
              </a:r>
            </a:p>
          </p:txBody>
        </p:sp>
        <p:sp>
          <p:nvSpPr>
            <p:cNvPr id="7" name="TextBox 6">
              <a:extLst>
                <a:ext uri="{FF2B5EF4-FFF2-40B4-BE49-F238E27FC236}">
                  <a16:creationId xmlns:a16="http://schemas.microsoft.com/office/drawing/2014/main" id="{B9017499-BF8B-4144-8D72-813EB563889D}"/>
                </a:ext>
              </a:extLst>
            </p:cNvPr>
            <p:cNvSpPr txBox="1"/>
            <p:nvPr/>
          </p:nvSpPr>
          <p:spPr>
            <a:xfrm>
              <a:off x="6892097" y="2339467"/>
              <a:ext cx="4291944" cy="3416320"/>
            </a:xfrm>
            <a:prstGeom prst="rect">
              <a:avLst/>
            </a:prstGeom>
            <a:noFill/>
          </p:spPr>
          <p:txBody>
            <a:bodyPr wrap="square" rtlCol="0">
              <a:spAutoFit/>
            </a:bodyPr>
            <a:lstStyle/>
            <a:p>
              <a:pPr algn="ctr"/>
              <a:r>
                <a:rPr lang="en-US" sz="3600" b="1" dirty="0"/>
                <a:t>Relatedness</a:t>
              </a:r>
            </a:p>
            <a:p>
              <a:pPr algn="ctr"/>
              <a:r>
                <a:rPr lang="en-US" sz="3600" b="1" dirty="0"/>
                <a:t> </a:t>
              </a:r>
              <a:r>
                <a:rPr lang="en-US" sz="3600" b="1" dirty="0">
                  <a:sym typeface="Wingdings" pitchFamily="2" charset="2"/>
                </a:rPr>
                <a:t> magnitude</a:t>
              </a:r>
            </a:p>
            <a:p>
              <a:pPr algn="ctr"/>
              <a:endParaRPr lang="en-US" sz="3600" b="1" dirty="0">
                <a:sym typeface="Wingdings" pitchFamily="2" charset="2"/>
              </a:endParaRPr>
            </a:p>
            <a:p>
              <a:pPr algn="ctr"/>
              <a:endParaRPr lang="en-US" sz="3600" b="1" dirty="0">
                <a:sym typeface="Wingdings" pitchFamily="2" charset="2"/>
              </a:endParaRPr>
            </a:p>
            <a:p>
              <a:pPr algn="ctr"/>
              <a:endParaRPr lang="en-US" sz="3600" b="1" dirty="0">
                <a:sym typeface="Wingdings" pitchFamily="2" charset="2"/>
              </a:endParaRPr>
            </a:p>
            <a:p>
              <a:pPr algn="ctr"/>
              <a:endParaRPr lang="en-US" sz="3600" b="1" dirty="0">
                <a:sym typeface="Wingdings" pitchFamily="2" charset="2"/>
              </a:endParaRPr>
            </a:p>
          </p:txBody>
        </p:sp>
        <p:grpSp>
          <p:nvGrpSpPr>
            <p:cNvPr id="23" name="Group 22">
              <a:extLst>
                <a:ext uri="{FF2B5EF4-FFF2-40B4-BE49-F238E27FC236}">
                  <a16:creationId xmlns:a16="http://schemas.microsoft.com/office/drawing/2014/main" id="{70B2BDF9-5AFD-C649-8ED0-4BD1062E3339}"/>
                </a:ext>
              </a:extLst>
            </p:cNvPr>
            <p:cNvGrpSpPr/>
            <p:nvPr/>
          </p:nvGrpSpPr>
          <p:grpSpPr>
            <a:xfrm>
              <a:off x="3026219" y="1764565"/>
              <a:ext cx="3720062" cy="3273659"/>
              <a:chOff x="4121785" y="1764563"/>
              <a:chExt cx="3720062" cy="3273659"/>
            </a:xfrm>
          </p:grpSpPr>
          <p:pic>
            <p:nvPicPr>
              <p:cNvPr id="8" name="Picture 7">
                <a:extLst>
                  <a:ext uri="{FF2B5EF4-FFF2-40B4-BE49-F238E27FC236}">
                    <a16:creationId xmlns:a16="http://schemas.microsoft.com/office/drawing/2014/main" id="{78E7A05F-62CA-5F42-B7CF-D247072DF4E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8701" b="53289" l="51260" r="67200"/>
                        </a14:imgEffect>
                      </a14:imgLayer>
                    </a14:imgProps>
                  </a:ext>
                </a:extLst>
              </a:blip>
              <a:srcRect l="51766" t="28157" r="31014" b="46121"/>
              <a:stretch/>
            </p:blipFill>
            <p:spPr>
              <a:xfrm>
                <a:off x="4121785" y="1764563"/>
                <a:ext cx="3720062" cy="3273659"/>
              </a:xfrm>
              <a:prstGeom prst="rect">
                <a:avLst/>
              </a:prstGeom>
            </p:spPr>
          </p:pic>
          <p:sp>
            <p:nvSpPr>
              <p:cNvPr id="10" name="TextBox 9">
                <a:extLst>
                  <a:ext uri="{FF2B5EF4-FFF2-40B4-BE49-F238E27FC236}">
                    <a16:creationId xmlns:a16="http://schemas.microsoft.com/office/drawing/2014/main" id="{8DACCCA5-C842-9D4C-8889-B97026A669B4}"/>
                  </a:ext>
                </a:extLst>
              </p:cNvPr>
              <p:cNvSpPr txBox="1"/>
              <p:nvPr/>
            </p:nvSpPr>
            <p:spPr>
              <a:xfrm rot="16200000">
                <a:off x="3521457" y="2364892"/>
                <a:ext cx="1846990" cy="646331"/>
              </a:xfrm>
              <a:prstGeom prst="rect">
                <a:avLst/>
              </a:prstGeom>
              <a:noFill/>
            </p:spPr>
            <p:txBody>
              <a:bodyPr wrap="square" rtlCol="0">
                <a:spAutoFit/>
              </a:bodyPr>
              <a:lstStyle/>
              <a:p>
                <a:r>
                  <a:rPr lang="en-US" sz="3600" b="1" dirty="0"/>
                  <a:t>Effect</a:t>
                </a:r>
              </a:p>
            </p:txBody>
          </p:sp>
          <p:sp>
            <p:nvSpPr>
              <p:cNvPr id="11" name="TextBox 10">
                <a:extLst>
                  <a:ext uri="{FF2B5EF4-FFF2-40B4-BE49-F238E27FC236}">
                    <a16:creationId xmlns:a16="http://schemas.microsoft.com/office/drawing/2014/main" id="{1F753525-070C-2E47-A17F-7B5B94809AA1}"/>
                  </a:ext>
                </a:extLst>
              </p:cNvPr>
              <p:cNvSpPr txBox="1"/>
              <p:nvPr/>
            </p:nvSpPr>
            <p:spPr>
              <a:xfrm>
                <a:off x="5109644" y="4315008"/>
                <a:ext cx="2269332" cy="523220"/>
              </a:xfrm>
              <a:prstGeom prst="rect">
                <a:avLst/>
              </a:prstGeom>
              <a:noFill/>
            </p:spPr>
            <p:txBody>
              <a:bodyPr wrap="square" rtlCol="0">
                <a:spAutoFit/>
              </a:bodyPr>
              <a:lstStyle/>
              <a:p>
                <a:r>
                  <a:rPr lang="en-US" sz="2800" b="1" dirty="0"/>
                  <a:t>Relatedness</a:t>
                </a:r>
              </a:p>
            </p:txBody>
          </p:sp>
        </p:grpSp>
        <p:grpSp>
          <p:nvGrpSpPr>
            <p:cNvPr id="22" name="Group 21">
              <a:extLst>
                <a:ext uri="{FF2B5EF4-FFF2-40B4-BE49-F238E27FC236}">
                  <a16:creationId xmlns:a16="http://schemas.microsoft.com/office/drawing/2014/main" id="{54FE5780-3519-1F42-B126-52A8D23CEE99}"/>
                </a:ext>
              </a:extLst>
            </p:cNvPr>
            <p:cNvGrpSpPr/>
            <p:nvPr/>
          </p:nvGrpSpPr>
          <p:grpSpPr>
            <a:xfrm>
              <a:off x="5886170" y="3379964"/>
              <a:ext cx="1700516" cy="1381129"/>
              <a:chOff x="7063235" y="3359152"/>
              <a:chExt cx="1700516" cy="1381129"/>
            </a:xfrm>
          </p:grpSpPr>
          <p:pic>
            <p:nvPicPr>
              <p:cNvPr id="9" name="Picture 8">
                <a:extLst>
                  <a:ext uri="{FF2B5EF4-FFF2-40B4-BE49-F238E27FC236}">
                    <a16:creationId xmlns:a16="http://schemas.microsoft.com/office/drawing/2014/main" id="{BCD85AAF-256E-F54A-BD5D-C011D292827B}"/>
                  </a:ext>
                </a:extLst>
              </p:cNvPr>
              <p:cNvPicPr>
                <a:picLocks noChangeAspect="1"/>
              </p:cNvPicPr>
              <p:nvPr/>
            </p:nvPicPr>
            <p:blipFill rotWithShape="1">
              <a:blip r:embed="rId2">
                <a:extLst>
                  <a:ext uri="{BEBA8EAE-BF5A-486C-A8C5-ECC9F3942E4B}">
                    <a14:imgProps xmlns:a14="http://schemas.microsoft.com/office/drawing/2010/main">
                      <a14:imgLayer r:embed="rId4">
                        <a14:imgEffect>
                          <a14:backgroundRemoval t="28701" b="53289" l="51260" r="67200"/>
                        </a14:imgEffect>
                      </a14:imgLayer>
                    </a14:imgProps>
                  </a:ext>
                </a:extLst>
              </a:blip>
              <a:srcRect l="51766" t="28157" r="31014" b="46121"/>
              <a:stretch/>
            </p:blipFill>
            <p:spPr>
              <a:xfrm>
                <a:off x="7063235" y="3359152"/>
                <a:ext cx="1517415" cy="1335327"/>
              </a:xfrm>
              <a:prstGeom prst="rect">
                <a:avLst/>
              </a:prstGeom>
            </p:spPr>
          </p:pic>
          <p:sp>
            <p:nvSpPr>
              <p:cNvPr id="12" name="TextBox 11">
                <a:extLst>
                  <a:ext uri="{FF2B5EF4-FFF2-40B4-BE49-F238E27FC236}">
                    <a16:creationId xmlns:a16="http://schemas.microsoft.com/office/drawing/2014/main" id="{BAB7A13E-7F0F-AB43-904D-CD16D6BEA619}"/>
                  </a:ext>
                </a:extLst>
              </p:cNvPr>
              <p:cNvSpPr txBox="1"/>
              <p:nvPr/>
            </p:nvSpPr>
            <p:spPr>
              <a:xfrm>
                <a:off x="7276338" y="4370949"/>
                <a:ext cx="1487413" cy="369332"/>
              </a:xfrm>
              <a:prstGeom prst="rect">
                <a:avLst/>
              </a:prstGeom>
              <a:noFill/>
            </p:spPr>
            <p:txBody>
              <a:bodyPr wrap="square" rtlCol="0">
                <a:spAutoFit/>
              </a:bodyPr>
              <a:lstStyle/>
              <a:p>
                <a:r>
                  <a:rPr lang="en-US" b="1" dirty="0"/>
                  <a:t>Vert. Trans.</a:t>
                </a:r>
              </a:p>
            </p:txBody>
          </p:sp>
          <p:cxnSp>
            <p:nvCxnSpPr>
              <p:cNvPr id="15" name="Straight Connector 14">
                <a:extLst>
                  <a:ext uri="{FF2B5EF4-FFF2-40B4-BE49-F238E27FC236}">
                    <a16:creationId xmlns:a16="http://schemas.microsoft.com/office/drawing/2014/main" id="{DF30B93C-3072-5842-ABC1-72BD2A32A372}"/>
                  </a:ext>
                </a:extLst>
              </p:cNvPr>
              <p:cNvCxnSpPr>
                <a:cxnSpLocks/>
              </p:cNvCxnSpPr>
              <p:nvPr/>
            </p:nvCxnSpPr>
            <p:spPr>
              <a:xfrm flipV="1">
                <a:off x="7401117" y="3550676"/>
                <a:ext cx="914400" cy="3619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 name="Rectangle 13">
            <a:extLst>
              <a:ext uri="{FF2B5EF4-FFF2-40B4-BE49-F238E27FC236}">
                <a16:creationId xmlns:a16="http://schemas.microsoft.com/office/drawing/2014/main" id="{766D2EFA-75CA-6041-8F7B-972B1FC15AEB}"/>
              </a:ext>
            </a:extLst>
          </p:cNvPr>
          <p:cNvSpPr/>
          <p:nvPr/>
        </p:nvSpPr>
        <p:spPr>
          <a:xfrm>
            <a:off x="7016580" y="4153329"/>
            <a:ext cx="1657769" cy="2154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0150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4613138-097F-9748-81B8-D405954EB956}"/>
              </a:ext>
            </a:extLst>
          </p:cNvPr>
          <p:cNvGrpSpPr/>
          <p:nvPr/>
        </p:nvGrpSpPr>
        <p:grpSpPr>
          <a:xfrm>
            <a:off x="275284" y="128993"/>
            <a:ext cx="1029599" cy="584776"/>
            <a:chOff x="4276289" y="1611607"/>
            <a:chExt cx="1029599" cy="584776"/>
          </a:xfrm>
        </p:grpSpPr>
        <p:sp>
          <p:nvSpPr>
            <p:cNvPr id="8" name="TextBox 7">
              <a:extLst>
                <a:ext uri="{FF2B5EF4-FFF2-40B4-BE49-F238E27FC236}">
                  <a16:creationId xmlns:a16="http://schemas.microsoft.com/office/drawing/2014/main" id="{9A53ADB8-1E74-4C48-86EA-AAB1C84FA9E8}"/>
                </a:ext>
              </a:extLst>
            </p:cNvPr>
            <p:cNvSpPr txBox="1"/>
            <p:nvPr/>
          </p:nvSpPr>
          <p:spPr>
            <a:xfrm>
              <a:off x="4347945" y="1611607"/>
              <a:ext cx="957943" cy="584775"/>
            </a:xfrm>
            <a:prstGeom prst="rect">
              <a:avLst/>
            </a:prstGeom>
            <a:noFill/>
            <a:ln>
              <a:noFill/>
            </a:ln>
          </p:spPr>
          <p:txBody>
            <a:bodyPr wrap="square" rtlCol="0">
              <a:spAutoFit/>
            </a:bodyPr>
            <a:lstStyle/>
            <a:p>
              <a:r>
                <a:rPr lang="en-GB" sz="3200" b="1" dirty="0">
                  <a:solidFill>
                    <a:schemeClr val="bg1"/>
                  </a:solidFill>
                </a:rPr>
                <a:t>2</a:t>
              </a:r>
              <a:endParaRPr lang="en-GB" b="1" dirty="0">
                <a:solidFill>
                  <a:schemeClr val="bg1"/>
                </a:solidFill>
              </a:endParaRPr>
            </a:p>
          </p:txBody>
        </p:sp>
        <p:sp>
          <p:nvSpPr>
            <p:cNvPr id="9" name="Oval 8">
              <a:extLst>
                <a:ext uri="{FF2B5EF4-FFF2-40B4-BE49-F238E27FC236}">
                  <a16:creationId xmlns:a16="http://schemas.microsoft.com/office/drawing/2014/main" id="{0BF702D6-29E6-5F48-84A0-65A35CA100B8}"/>
                </a:ext>
              </a:extLst>
            </p:cNvPr>
            <p:cNvSpPr/>
            <p:nvPr/>
          </p:nvSpPr>
          <p:spPr>
            <a:xfrm>
              <a:off x="4276289" y="1632049"/>
              <a:ext cx="544942" cy="564334"/>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pic>
        <p:nvPicPr>
          <p:cNvPr id="3" name="Picture 2">
            <a:extLst>
              <a:ext uri="{FF2B5EF4-FFF2-40B4-BE49-F238E27FC236}">
                <a16:creationId xmlns:a16="http://schemas.microsoft.com/office/drawing/2014/main" id="{EFFED1BA-E978-E345-B6DC-9898D3C6362D}"/>
              </a:ext>
            </a:extLst>
          </p:cNvPr>
          <p:cNvPicPr>
            <a:picLocks noChangeAspect="1"/>
          </p:cNvPicPr>
          <p:nvPr/>
        </p:nvPicPr>
        <p:blipFill rotWithShape="1">
          <a:blip r:embed="rId2">
            <a:extLst>
              <a:ext uri="{28A0092B-C50C-407E-A947-70E740481C1C}">
                <a14:useLocalDpi xmlns:a14="http://schemas.microsoft.com/office/drawing/2010/main" val="0"/>
              </a:ext>
            </a:extLst>
          </a:blip>
          <a:srcRect t="14829"/>
          <a:stretch/>
        </p:blipFill>
        <p:spPr>
          <a:xfrm>
            <a:off x="5320630" y="2533754"/>
            <a:ext cx="6871370" cy="3311236"/>
          </a:xfrm>
          <a:prstGeom prst="rect">
            <a:avLst/>
          </a:prstGeom>
        </p:spPr>
      </p:pic>
      <p:sp>
        <p:nvSpPr>
          <p:cNvPr id="10" name="TextBox 9">
            <a:extLst>
              <a:ext uri="{FF2B5EF4-FFF2-40B4-BE49-F238E27FC236}">
                <a16:creationId xmlns:a16="http://schemas.microsoft.com/office/drawing/2014/main" id="{59E856DC-DF72-A448-AB37-3F2FCDC1FB2B}"/>
              </a:ext>
            </a:extLst>
          </p:cNvPr>
          <p:cNvSpPr txBox="1"/>
          <p:nvPr/>
        </p:nvSpPr>
        <p:spPr>
          <a:xfrm>
            <a:off x="1969269" y="336476"/>
            <a:ext cx="9308329" cy="584775"/>
          </a:xfrm>
          <a:prstGeom prst="rect">
            <a:avLst/>
          </a:prstGeom>
          <a:noFill/>
        </p:spPr>
        <p:txBody>
          <a:bodyPr wrap="square" rtlCol="0">
            <a:spAutoFit/>
          </a:bodyPr>
          <a:lstStyle/>
          <a:p>
            <a:pPr algn="ctr"/>
            <a:r>
              <a:rPr lang="en-GB" sz="3200" b="1" dirty="0"/>
              <a:t>Testing prediction with real data: gut metagenomes</a:t>
            </a:r>
          </a:p>
        </p:txBody>
      </p:sp>
      <p:sp>
        <p:nvSpPr>
          <p:cNvPr id="2" name="TextBox 1">
            <a:extLst>
              <a:ext uri="{FF2B5EF4-FFF2-40B4-BE49-F238E27FC236}">
                <a16:creationId xmlns:a16="http://schemas.microsoft.com/office/drawing/2014/main" id="{1E9050AA-A0E0-D44A-BCC5-055DD4B6C439}"/>
              </a:ext>
            </a:extLst>
          </p:cNvPr>
          <p:cNvSpPr txBox="1"/>
          <p:nvPr/>
        </p:nvSpPr>
        <p:spPr>
          <a:xfrm>
            <a:off x="1969269" y="1737628"/>
            <a:ext cx="2643410" cy="523220"/>
          </a:xfrm>
          <a:prstGeom prst="rect">
            <a:avLst/>
          </a:prstGeom>
          <a:noFill/>
        </p:spPr>
        <p:txBody>
          <a:bodyPr wrap="square" rtlCol="0">
            <a:spAutoFit/>
          </a:bodyPr>
          <a:lstStyle/>
          <a:p>
            <a:pPr algn="ctr"/>
            <a:r>
              <a:rPr lang="en-US" sz="2800" b="1" dirty="0"/>
              <a:t>Relatedness</a:t>
            </a:r>
          </a:p>
        </p:txBody>
      </p:sp>
      <p:sp>
        <p:nvSpPr>
          <p:cNvPr id="12" name="TextBox 11">
            <a:extLst>
              <a:ext uri="{FF2B5EF4-FFF2-40B4-BE49-F238E27FC236}">
                <a16:creationId xmlns:a16="http://schemas.microsoft.com/office/drawing/2014/main" id="{045EB182-4038-F54E-BB4D-5E542D0A6052}"/>
              </a:ext>
            </a:extLst>
          </p:cNvPr>
          <p:cNvSpPr txBox="1"/>
          <p:nvPr/>
        </p:nvSpPr>
        <p:spPr>
          <a:xfrm>
            <a:off x="7065194" y="1737628"/>
            <a:ext cx="2643410" cy="523220"/>
          </a:xfrm>
          <a:prstGeom prst="rect">
            <a:avLst/>
          </a:prstGeom>
          <a:noFill/>
        </p:spPr>
        <p:txBody>
          <a:bodyPr wrap="square" rtlCol="0">
            <a:spAutoFit/>
          </a:bodyPr>
          <a:lstStyle/>
          <a:p>
            <a:pPr algn="ctr"/>
            <a:r>
              <a:rPr lang="en-US" sz="2800" b="1" dirty="0"/>
              <a:t>Health effect</a:t>
            </a:r>
          </a:p>
        </p:txBody>
      </p:sp>
      <p:pic>
        <p:nvPicPr>
          <p:cNvPr id="13" name="Picture 12">
            <a:extLst>
              <a:ext uri="{FF2B5EF4-FFF2-40B4-BE49-F238E27FC236}">
                <a16:creationId xmlns:a16="http://schemas.microsoft.com/office/drawing/2014/main" id="{5D4F8C32-A2CF-C24E-A59C-C470AE4D21D3}"/>
              </a:ext>
            </a:extLst>
          </p:cNvPr>
          <p:cNvPicPr>
            <a:picLocks noChangeAspect="1"/>
          </p:cNvPicPr>
          <p:nvPr/>
        </p:nvPicPr>
        <p:blipFill rotWithShape="1">
          <a:blip r:embed="rId3"/>
          <a:srcRect t="14616"/>
          <a:stretch/>
        </p:blipFill>
        <p:spPr>
          <a:xfrm>
            <a:off x="1444742" y="2872541"/>
            <a:ext cx="3250368" cy="2722054"/>
          </a:xfrm>
          <a:prstGeom prst="rect">
            <a:avLst/>
          </a:prstGeom>
        </p:spPr>
      </p:pic>
    </p:spTree>
    <p:extLst>
      <p:ext uri="{BB962C8B-B14F-4D97-AF65-F5344CB8AC3E}">
        <p14:creationId xmlns:p14="http://schemas.microsoft.com/office/powerpoint/2010/main" val="409890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36825" y="1955411"/>
            <a:ext cx="3095625" cy="523220"/>
          </a:xfrm>
          <a:prstGeom prst="rect">
            <a:avLst/>
          </a:prstGeom>
          <a:noFill/>
        </p:spPr>
        <p:txBody>
          <a:bodyPr wrap="square" rtlCol="0">
            <a:spAutoFit/>
          </a:bodyPr>
          <a:lstStyle/>
          <a:p>
            <a:r>
              <a:rPr lang="en-GB" sz="2800" b="1" dirty="0"/>
              <a:t>Quorum sensing</a:t>
            </a:r>
          </a:p>
        </p:txBody>
      </p:sp>
      <p:sp>
        <p:nvSpPr>
          <p:cNvPr id="7" name="TextBox 6"/>
          <p:cNvSpPr txBox="1"/>
          <p:nvPr/>
        </p:nvSpPr>
        <p:spPr>
          <a:xfrm>
            <a:off x="1204784" y="1955411"/>
            <a:ext cx="1337063" cy="523220"/>
          </a:xfrm>
          <a:prstGeom prst="rect">
            <a:avLst/>
          </a:prstGeom>
          <a:noFill/>
        </p:spPr>
        <p:txBody>
          <a:bodyPr wrap="square" rtlCol="0">
            <a:spAutoFit/>
          </a:bodyPr>
          <a:lstStyle/>
          <a:p>
            <a:pPr algn="ctr"/>
            <a:r>
              <a:rPr lang="en-GB" sz="2800" b="1" dirty="0"/>
              <a:t>Biofilm</a:t>
            </a:r>
          </a:p>
        </p:txBody>
      </p:sp>
      <p:pic>
        <p:nvPicPr>
          <p:cNvPr id="9" name="Picture 8"/>
          <p:cNvPicPr>
            <a:picLocks noChangeAspect="1"/>
          </p:cNvPicPr>
          <p:nvPr/>
        </p:nvPicPr>
        <p:blipFill>
          <a:blip r:embed="rId3"/>
          <a:stretch>
            <a:fillRect/>
          </a:stretch>
        </p:blipFill>
        <p:spPr>
          <a:xfrm>
            <a:off x="564791" y="2528695"/>
            <a:ext cx="2928488" cy="2860383"/>
          </a:xfrm>
          <a:prstGeom prst="rect">
            <a:avLst/>
          </a:prstGeom>
        </p:spPr>
      </p:pic>
      <p:pic>
        <p:nvPicPr>
          <p:cNvPr id="8" name="Picture 7">
            <a:extLst>
              <a:ext uri="{FF2B5EF4-FFF2-40B4-BE49-F238E27FC236}">
                <a16:creationId xmlns:a16="http://schemas.microsoft.com/office/drawing/2014/main" id="{15528EDC-49CE-4244-A052-A52AC6C37B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118" y="3214861"/>
            <a:ext cx="928498" cy="820988"/>
          </a:xfrm>
          <a:prstGeom prst="rect">
            <a:avLst/>
          </a:prstGeom>
        </p:spPr>
      </p:pic>
      <p:sp>
        <p:nvSpPr>
          <p:cNvPr id="22" name="TextBox 21">
            <a:extLst>
              <a:ext uri="{FF2B5EF4-FFF2-40B4-BE49-F238E27FC236}">
                <a16:creationId xmlns:a16="http://schemas.microsoft.com/office/drawing/2014/main" id="{885AFFAA-7316-954E-AD4D-5433E6D714FC}"/>
              </a:ext>
            </a:extLst>
          </p:cNvPr>
          <p:cNvSpPr txBox="1"/>
          <p:nvPr/>
        </p:nvSpPr>
        <p:spPr>
          <a:xfrm>
            <a:off x="5276367" y="2528695"/>
            <a:ext cx="2542268" cy="923330"/>
          </a:xfrm>
          <a:prstGeom prst="rect">
            <a:avLst/>
          </a:prstGeom>
          <a:noFill/>
        </p:spPr>
        <p:txBody>
          <a:bodyPr wrap="square" rtlCol="0">
            <a:spAutoFit/>
          </a:bodyPr>
          <a:lstStyle/>
          <a:p>
            <a:pPr algn="ctr"/>
            <a:r>
              <a:rPr lang="en-US" i="1" dirty="0"/>
              <a:t>Let’s wait until we are enough to attack. </a:t>
            </a:r>
            <a:r>
              <a:rPr lang="en-US" b="1" i="1" dirty="0"/>
              <a:t>Start counting!</a:t>
            </a:r>
          </a:p>
        </p:txBody>
      </p:sp>
      <p:pic>
        <p:nvPicPr>
          <p:cNvPr id="23" name="Picture 22">
            <a:extLst>
              <a:ext uri="{FF2B5EF4-FFF2-40B4-BE49-F238E27FC236}">
                <a16:creationId xmlns:a16="http://schemas.microsoft.com/office/drawing/2014/main" id="{4D90A0EA-FD11-9A43-85DA-47AA0B155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4201" y="3540907"/>
            <a:ext cx="650185" cy="574901"/>
          </a:xfrm>
          <a:prstGeom prst="rect">
            <a:avLst/>
          </a:prstGeom>
        </p:spPr>
      </p:pic>
      <p:pic>
        <p:nvPicPr>
          <p:cNvPr id="25" name="Picture 24">
            <a:extLst>
              <a:ext uri="{FF2B5EF4-FFF2-40B4-BE49-F238E27FC236}">
                <a16:creationId xmlns:a16="http://schemas.microsoft.com/office/drawing/2014/main" id="{8D741154-B5E6-6945-9685-6C8C4886A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3043" y="4508925"/>
            <a:ext cx="650185" cy="574901"/>
          </a:xfrm>
          <a:prstGeom prst="rect">
            <a:avLst/>
          </a:prstGeom>
        </p:spPr>
      </p:pic>
      <p:pic>
        <p:nvPicPr>
          <p:cNvPr id="26" name="Picture 25">
            <a:extLst>
              <a:ext uri="{FF2B5EF4-FFF2-40B4-BE49-F238E27FC236}">
                <a16:creationId xmlns:a16="http://schemas.microsoft.com/office/drawing/2014/main" id="{A0D94F14-6ACB-704F-B1C4-C07D6F229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7316" y="3763250"/>
            <a:ext cx="650185" cy="574901"/>
          </a:xfrm>
          <a:prstGeom prst="rect">
            <a:avLst/>
          </a:prstGeom>
        </p:spPr>
      </p:pic>
      <p:pic>
        <p:nvPicPr>
          <p:cNvPr id="27" name="Picture 26">
            <a:extLst>
              <a:ext uri="{FF2B5EF4-FFF2-40B4-BE49-F238E27FC236}">
                <a16:creationId xmlns:a16="http://schemas.microsoft.com/office/drawing/2014/main" id="{7F8E55D9-BB00-EC4C-9AC5-EB574368B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1311" y="4115808"/>
            <a:ext cx="650185" cy="574901"/>
          </a:xfrm>
          <a:prstGeom prst="rect">
            <a:avLst/>
          </a:prstGeom>
        </p:spPr>
      </p:pic>
      <p:sp>
        <p:nvSpPr>
          <p:cNvPr id="14" name="Regular Pentagon 13">
            <a:extLst>
              <a:ext uri="{FF2B5EF4-FFF2-40B4-BE49-F238E27FC236}">
                <a16:creationId xmlns:a16="http://schemas.microsoft.com/office/drawing/2014/main" id="{891F4D8A-CC55-0546-B2D9-34EFF2C0FFF5}"/>
              </a:ext>
            </a:extLst>
          </p:cNvPr>
          <p:cNvSpPr/>
          <p:nvPr/>
        </p:nvSpPr>
        <p:spPr>
          <a:xfrm rot="1940078">
            <a:off x="5283375" y="4144845"/>
            <a:ext cx="170862" cy="160018"/>
          </a:xfrm>
          <a:prstGeom prst="pentagon">
            <a:avLst/>
          </a:prstGeom>
          <a:solidFill>
            <a:srgbClr val="BE5252"/>
          </a:solidFill>
          <a:ln>
            <a:noFill/>
          </a:ln>
          <a:effectLst>
            <a:glow rad="114300">
              <a:srgbClr val="FFC0CB">
                <a:alpha val="48000"/>
              </a:srgbClr>
            </a:glow>
            <a:softEdge rad="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gular Pentagon 27">
            <a:extLst>
              <a:ext uri="{FF2B5EF4-FFF2-40B4-BE49-F238E27FC236}">
                <a16:creationId xmlns:a16="http://schemas.microsoft.com/office/drawing/2014/main" id="{25F5C73B-9217-904F-B10E-B28B8C95F26A}"/>
              </a:ext>
            </a:extLst>
          </p:cNvPr>
          <p:cNvSpPr/>
          <p:nvPr/>
        </p:nvSpPr>
        <p:spPr>
          <a:xfrm rot="1940078">
            <a:off x="5006210" y="4755302"/>
            <a:ext cx="170862" cy="160018"/>
          </a:xfrm>
          <a:prstGeom prst="pentagon">
            <a:avLst/>
          </a:prstGeom>
          <a:solidFill>
            <a:srgbClr val="BE5252"/>
          </a:solidFill>
          <a:ln>
            <a:noFill/>
          </a:ln>
          <a:effectLst>
            <a:glow rad="114300">
              <a:srgbClr val="FFC0CB">
                <a:alpha val="48000"/>
              </a:srgbClr>
            </a:glow>
            <a:softEdge rad="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gular Pentagon 28">
            <a:extLst>
              <a:ext uri="{FF2B5EF4-FFF2-40B4-BE49-F238E27FC236}">
                <a16:creationId xmlns:a16="http://schemas.microsoft.com/office/drawing/2014/main" id="{A93BE98E-20E7-8049-9347-AD243FD82169}"/>
              </a:ext>
            </a:extLst>
          </p:cNvPr>
          <p:cNvSpPr/>
          <p:nvPr/>
        </p:nvSpPr>
        <p:spPr>
          <a:xfrm rot="5075986">
            <a:off x="5655185" y="4063273"/>
            <a:ext cx="170862" cy="160018"/>
          </a:xfrm>
          <a:prstGeom prst="pentagon">
            <a:avLst/>
          </a:prstGeom>
          <a:solidFill>
            <a:srgbClr val="BE5252"/>
          </a:solidFill>
          <a:ln>
            <a:noFill/>
          </a:ln>
          <a:effectLst>
            <a:glow rad="114300">
              <a:srgbClr val="FFC0CB">
                <a:alpha val="48000"/>
              </a:srgbClr>
            </a:glow>
            <a:softEdge rad="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gular Pentagon 29">
            <a:extLst>
              <a:ext uri="{FF2B5EF4-FFF2-40B4-BE49-F238E27FC236}">
                <a16:creationId xmlns:a16="http://schemas.microsoft.com/office/drawing/2014/main" id="{747A9672-466E-1546-B566-3EACD0272679}"/>
              </a:ext>
            </a:extLst>
          </p:cNvPr>
          <p:cNvSpPr/>
          <p:nvPr/>
        </p:nvSpPr>
        <p:spPr>
          <a:xfrm rot="20184394">
            <a:off x="5848513" y="3455522"/>
            <a:ext cx="170862" cy="160018"/>
          </a:xfrm>
          <a:prstGeom prst="pentagon">
            <a:avLst/>
          </a:prstGeom>
          <a:solidFill>
            <a:srgbClr val="BE5252"/>
          </a:solidFill>
          <a:ln>
            <a:noFill/>
          </a:ln>
          <a:effectLst>
            <a:glow rad="114300">
              <a:srgbClr val="FFC0CB">
                <a:alpha val="48000"/>
              </a:srgbClr>
            </a:glow>
            <a:softEdge rad="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gular Pentagon 30">
            <a:extLst>
              <a:ext uri="{FF2B5EF4-FFF2-40B4-BE49-F238E27FC236}">
                <a16:creationId xmlns:a16="http://schemas.microsoft.com/office/drawing/2014/main" id="{A580E79C-F702-9E43-8400-2478EDEAFD48}"/>
              </a:ext>
            </a:extLst>
          </p:cNvPr>
          <p:cNvSpPr/>
          <p:nvPr/>
        </p:nvSpPr>
        <p:spPr>
          <a:xfrm rot="3399920">
            <a:off x="6170083" y="4428915"/>
            <a:ext cx="170862" cy="160018"/>
          </a:xfrm>
          <a:prstGeom prst="pentagon">
            <a:avLst/>
          </a:prstGeom>
          <a:solidFill>
            <a:srgbClr val="BE5252"/>
          </a:solidFill>
          <a:ln>
            <a:noFill/>
          </a:ln>
          <a:effectLst>
            <a:glow rad="114300">
              <a:srgbClr val="FFC0CB">
                <a:alpha val="48000"/>
              </a:srgbClr>
            </a:glow>
            <a:softEdge rad="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gular Pentagon 31">
            <a:extLst>
              <a:ext uri="{FF2B5EF4-FFF2-40B4-BE49-F238E27FC236}">
                <a16:creationId xmlns:a16="http://schemas.microsoft.com/office/drawing/2014/main" id="{6F6552BE-0A6E-C345-8C14-FFCB96D8CCCA}"/>
              </a:ext>
            </a:extLst>
          </p:cNvPr>
          <p:cNvSpPr/>
          <p:nvPr/>
        </p:nvSpPr>
        <p:spPr>
          <a:xfrm rot="21388069">
            <a:off x="6555650" y="4297101"/>
            <a:ext cx="170862" cy="160018"/>
          </a:xfrm>
          <a:prstGeom prst="pentagon">
            <a:avLst/>
          </a:prstGeom>
          <a:solidFill>
            <a:srgbClr val="BE5252"/>
          </a:solidFill>
          <a:ln>
            <a:noFill/>
          </a:ln>
          <a:effectLst>
            <a:glow rad="114300">
              <a:srgbClr val="FFC0CB">
                <a:alpha val="48000"/>
              </a:srgbClr>
            </a:glow>
            <a:softEdge rad="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gular Pentagon 32">
            <a:extLst>
              <a:ext uri="{FF2B5EF4-FFF2-40B4-BE49-F238E27FC236}">
                <a16:creationId xmlns:a16="http://schemas.microsoft.com/office/drawing/2014/main" id="{FD0EBA60-A39B-944E-AD66-8FA119A4B528}"/>
              </a:ext>
            </a:extLst>
          </p:cNvPr>
          <p:cNvSpPr/>
          <p:nvPr/>
        </p:nvSpPr>
        <p:spPr>
          <a:xfrm rot="20025979">
            <a:off x="6462070" y="4677782"/>
            <a:ext cx="170862" cy="160018"/>
          </a:xfrm>
          <a:prstGeom prst="pentagon">
            <a:avLst/>
          </a:prstGeom>
          <a:solidFill>
            <a:srgbClr val="BE5252"/>
          </a:solidFill>
          <a:ln>
            <a:noFill/>
          </a:ln>
          <a:effectLst>
            <a:glow rad="114300">
              <a:srgbClr val="FFC0CB">
                <a:alpha val="48000"/>
              </a:srgbClr>
            </a:glow>
            <a:softEdge rad="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465587A-E173-8F44-B13A-7B2E8F6EEBC5}"/>
              </a:ext>
            </a:extLst>
          </p:cNvPr>
          <p:cNvSpPr txBox="1"/>
          <p:nvPr/>
        </p:nvSpPr>
        <p:spPr>
          <a:xfrm>
            <a:off x="8916029" y="1955411"/>
            <a:ext cx="3095625" cy="523220"/>
          </a:xfrm>
          <a:prstGeom prst="rect">
            <a:avLst/>
          </a:prstGeom>
          <a:noFill/>
        </p:spPr>
        <p:txBody>
          <a:bodyPr wrap="square" rtlCol="0">
            <a:spAutoFit/>
          </a:bodyPr>
          <a:lstStyle/>
          <a:p>
            <a:r>
              <a:rPr lang="en-GB" sz="2800" b="1" dirty="0"/>
              <a:t>Cooperative ABR</a:t>
            </a:r>
          </a:p>
        </p:txBody>
      </p:sp>
      <p:sp>
        <p:nvSpPr>
          <p:cNvPr id="36" name="Rounded Rectangle 35">
            <a:extLst>
              <a:ext uri="{FF2B5EF4-FFF2-40B4-BE49-F238E27FC236}">
                <a16:creationId xmlns:a16="http://schemas.microsoft.com/office/drawing/2014/main" id="{18B44DE3-4EBE-C94B-8B9F-E7BD2273F119}"/>
              </a:ext>
            </a:extLst>
          </p:cNvPr>
          <p:cNvSpPr/>
          <p:nvPr/>
        </p:nvSpPr>
        <p:spPr>
          <a:xfrm>
            <a:off x="8663751" y="2592636"/>
            <a:ext cx="3118587" cy="2630639"/>
          </a:xfrm>
          <a:prstGeom prst="roundRect">
            <a:avLst/>
          </a:prstGeom>
          <a:solidFill>
            <a:srgbClr val="B58FB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e 5">
            <a:extLst>
              <a:ext uri="{FF2B5EF4-FFF2-40B4-BE49-F238E27FC236}">
                <a16:creationId xmlns:a16="http://schemas.microsoft.com/office/drawing/2014/main" id="{E669963A-ADE0-BE44-97A4-AD0D4C07ECC0}"/>
              </a:ext>
            </a:extLst>
          </p:cNvPr>
          <p:cNvGrpSpPr/>
          <p:nvPr/>
        </p:nvGrpSpPr>
        <p:grpSpPr>
          <a:xfrm>
            <a:off x="8623382" y="2622107"/>
            <a:ext cx="3226782" cy="2735821"/>
            <a:chOff x="4205810" y="1485236"/>
            <a:chExt cx="4582787" cy="3834966"/>
          </a:xfrm>
        </p:grpSpPr>
        <p:sp>
          <p:nvSpPr>
            <p:cNvPr id="57" name="Oval 22">
              <a:extLst>
                <a:ext uri="{FF2B5EF4-FFF2-40B4-BE49-F238E27FC236}">
                  <a16:creationId xmlns:a16="http://schemas.microsoft.com/office/drawing/2014/main" id="{0301A18E-D382-1D46-8037-30C29F562079}"/>
                </a:ext>
              </a:extLst>
            </p:cNvPr>
            <p:cNvSpPr/>
            <p:nvPr/>
          </p:nvSpPr>
          <p:spPr>
            <a:xfrm>
              <a:off x="6387871" y="1485236"/>
              <a:ext cx="2400726" cy="2251453"/>
            </a:xfrm>
            <a:prstGeom prst="ellipse">
              <a:avLst/>
            </a:prstGeom>
            <a:solidFill>
              <a:schemeClr val="bg1"/>
            </a:solidFill>
            <a:ln>
              <a:gradFill>
                <a:gsLst>
                  <a:gs pos="0">
                    <a:schemeClr val="accent1">
                      <a:lumMod val="5000"/>
                      <a:lumOff val="95000"/>
                    </a:schemeClr>
                  </a:gs>
                  <a:gs pos="5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22">
              <a:extLst>
                <a:ext uri="{FF2B5EF4-FFF2-40B4-BE49-F238E27FC236}">
                  <a16:creationId xmlns:a16="http://schemas.microsoft.com/office/drawing/2014/main" id="{CEB3EE7E-5394-7043-B6BF-D6B682993DF4}"/>
                </a:ext>
              </a:extLst>
            </p:cNvPr>
            <p:cNvSpPr/>
            <p:nvPr/>
          </p:nvSpPr>
          <p:spPr>
            <a:xfrm>
              <a:off x="4205810" y="1610595"/>
              <a:ext cx="4038449" cy="3709607"/>
            </a:xfrm>
            <a:prstGeom prst="ellipse">
              <a:avLst/>
            </a:prstGeom>
            <a:solidFill>
              <a:schemeClr val="bg1"/>
            </a:solidFill>
            <a:ln>
              <a:gradFill>
                <a:gsLst>
                  <a:gs pos="0">
                    <a:schemeClr val="accent1">
                      <a:lumMod val="5000"/>
                      <a:lumOff val="95000"/>
                    </a:schemeClr>
                  </a:gs>
                  <a:gs pos="5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e 4">
            <a:extLst>
              <a:ext uri="{FF2B5EF4-FFF2-40B4-BE49-F238E27FC236}">
                <a16:creationId xmlns:a16="http://schemas.microsoft.com/office/drawing/2014/main" id="{C6469681-888D-514D-BEF2-9063374EE7FC}"/>
              </a:ext>
            </a:extLst>
          </p:cNvPr>
          <p:cNvGrpSpPr/>
          <p:nvPr/>
        </p:nvGrpSpPr>
        <p:grpSpPr>
          <a:xfrm>
            <a:off x="8890774" y="3079860"/>
            <a:ext cx="2466311" cy="1567786"/>
            <a:chOff x="4585570" y="2125581"/>
            <a:chExt cx="3502740" cy="2197660"/>
          </a:xfrm>
        </p:grpSpPr>
        <p:grpSp>
          <p:nvGrpSpPr>
            <p:cNvPr id="39" name="Groupe 3">
              <a:extLst>
                <a:ext uri="{FF2B5EF4-FFF2-40B4-BE49-F238E27FC236}">
                  <a16:creationId xmlns:a16="http://schemas.microsoft.com/office/drawing/2014/main" id="{B178E2F2-B2E9-734E-8323-CAFD118D117A}"/>
                </a:ext>
              </a:extLst>
            </p:cNvPr>
            <p:cNvGrpSpPr/>
            <p:nvPr/>
          </p:nvGrpSpPr>
          <p:grpSpPr>
            <a:xfrm>
              <a:off x="4875214" y="2268532"/>
              <a:ext cx="2381852" cy="1824298"/>
              <a:chOff x="998855" y="2439285"/>
              <a:chExt cx="2381852" cy="1824298"/>
            </a:xfrm>
          </p:grpSpPr>
          <p:sp>
            <p:nvSpPr>
              <p:cNvPr id="52" name="Hexagon 51">
                <a:extLst>
                  <a:ext uri="{FF2B5EF4-FFF2-40B4-BE49-F238E27FC236}">
                    <a16:creationId xmlns:a16="http://schemas.microsoft.com/office/drawing/2014/main" id="{E7AABD88-5846-B945-890F-958F60BABD12}"/>
                  </a:ext>
                </a:extLst>
              </p:cNvPr>
              <p:cNvSpPr/>
              <p:nvPr/>
            </p:nvSpPr>
            <p:spPr>
              <a:xfrm>
                <a:off x="1907498" y="3975299"/>
                <a:ext cx="216935" cy="196850"/>
              </a:xfrm>
              <a:prstGeom prst="hexagon">
                <a:avLst>
                  <a:gd name="adj" fmla="val 28226"/>
                  <a:gd name="vf" fmla="val 115470"/>
                </a:avLst>
              </a:prstGeom>
              <a:solidFill>
                <a:srgbClr val="FF791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3" name="Straight Arrow Connector 52">
                <a:extLst>
                  <a:ext uri="{FF2B5EF4-FFF2-40B4-BE49-F238E27FC236}">
                    <a16:creationId xmlns:a16="http://schemas.microsoft.com/office/drawing/2014/main" id="{71D9799C-A6AF-9749-8C3B-D11B25CAFA2A}"/>
                  </a:ext>
                </a:extLst>
              </p:cNvPr>
              <p:cNvCxnSpPr/>
              <p:nvPr/>
            </p:nvCxnSpPr>
            <p:spPr>
              <a:xfrm flipV="1">
                <a:off x="2061620" y="3190797"/>
                <a:ext cx="147228" cy="44542"/>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31DBE52-C755-9945-969D-81F315B6446E}"/>
                  </a:ext>
                </a:extLst>
              </p:cNvPr>
              <p:cNvCxnSpPr/>
              <p:nvPr/>
            </p:nvCxnSpPr>
            <p:spPr>
              <a:xfrm flipH="1">
                <a:off x="998855" y="3852396"/>
                <a:ext cx="145738" cy="71246"/>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39">
                <a:extLst>
                  <a:ext uri="{FF2B5EF4-FFF2-40B4-BE49-F238E27FC236}">
                    <a16:creationId xmlns:a16="http://schemas.microsoft.com/office/drawing/2014/main" id="{DC77A389-9EA9-1E46-82AF-672D49823273}"/>
                  </a:ext>
                </a:extLst>
              </p:cNvPr>
              <p:cNvCxnSpPr/>
              <p:nvPr/>
            </p:nvCxnSpPr>
            <p:spPr>
              <a:xfrm>
                <a:off x="3088112" y="4128869"/>
                <a:ext cx="83726" cy="134714"/>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39">
                <a:extLst>
                  <a:ext uri="{FF2B5EF4-FFF2-40B4-BE49-F238E27FC236}">
                    <a16:creationId xmlns:a16="http://schemas.microsoft.com/office/drawing/2014/main" id="{595A1BD1-B391-FD49-8689-6A487E2E6274}"/>
                  </a:ext>
                </a:extLst>
              </p:cNvPr>
              <p:cNvCxnSpPr/>
              <p:nvPr/>
            </p:nvCxnSpPr>
            <p:spPr>
              <a:xfrm flipH="1">
                <a:off x="3214111" y="2439285"/>
                <a:ext cx="166596" cy="0"/>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e 2">
              <a:extLst>
                <a:ext uri="{FF2B5EF4-FFF2-40B4-BE49-F238E27FC236}">
                  <a16:creationId xmlns:a16="http://schemas.microsoft.com/office/drawing/2014/main" id="{28934B1A-D46B-DB46-9794-1DE79DBC0A9B}"/>
                </a:ext>
              </a:extLst>
            </p:cNvPr>
            <p:cNvGrpSpPr/>
            <p:nvPr/>
          </p:nvGrpSpPr>
          <p:grpSpPr>
            <a:xfrm>
              <a:off x="4585570" y="2125581"/>
              <a:ext cx="3502740" cy="2197660"/>
              <a:chOff x="726884" y="2312533"/>
              <a:chExt cx="3502740" cy="2197660"/>
            </a:xfrm>
          </p:grpSpPr>
          <p:pic>
            <p:nvPicPr>
              <p:cNvPr id="41" name="Picture 4" descr="Résultat de recherche d'images pour &quot;bacteria icon&quot;">
                <a:extLst>
                  <a:ext uri="{FF2B5EF4-FFF2-40B4-BE49-F238E27FC236}">
                    <a16:creationId xmlns:a16="http://schemas.microsoft.com/office/drawing/2014/main" id="{03486A38-C546-9443-B60E-4CB54FAB3C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8009" y="3119362"/>
                <a:ext cx="832586" cy="83258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Résultat de recherche d'images pour &quot;bacteria icon&quot;">
                <a:extLst>
                  <a:ext uri="{FF2B5EF4-FFF2-40B4-BE49-F238E27FC236}">
                    <a16:creationId xmlns:a16="http://schemas.microsoft.com/office/drawing/2014/main" id="{54B07A6B-FF04-F843-A738-3FEEB60C6E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3437808" y="2312533"/>
                <a:ext cx="791816" cy="79181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Résultat de recherche d'images pour &quot;bacteria icon&quot;">
                <a:extLst>
                  <a:ext uri="{FF2B5EF4-FFF2-40B4-BE49-F238E27FC236}">
                    <a16:creationId xmlns:a16="http://schemas.microsoft.com/office/drawing/2014/main" id="{CA6BFB41-6368-8F41-9262-F688595EAE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1604507">
                <a:off x="2588366" y="3527733"/>
                <a:ext cx="791816" cy="791816"/>
              </a:xfrm>
              <a:prstGeom prst="rect">
                <a:avLst/>
              </a:prstGeom>
              <a:noFill/>
              <a:extLst>
                <a:ext uri="{909E8E84-426E-40DD-AFC4-6F175D3DCCD1}">
                  <a14:hiddenFill xmlns:a14="http://schemas.microsoft.com/office/drawing/2010/main">
                    <a:solidFill>
                      <a:srgbClr val="FFFFFF"/>
                    </a:solidFill>
                  </a14:hiddenFill>
                </a:ext>
              </a:extLst>
            </p:spPr>
          </p:pic>
          <p:sp>
            <p:nvSpPr>
              <p:cNvPr id="44" name="Hexagon 43">
                <a:extLst>
                  <a:ext uri="{FF2B5EF4-FFF2-40B4-BE49-F238E27FC236}">
                    <a16:creationId xmlns:a16="http://schemas.microsoft.com/office/drawing/2014/main" id="{C7FE6A85-F881-B948-863B-00B45CD65F3E}"/>
                  </a:ext>
                </a:extLst>
              </p:cNvPr>
              <p:cNvSpPr/>
              <p:nvPr/>
            </p:nvSpPr>
            <p:spPr>
              <a:xfrm>
                <a:off x="2257882" y="3014605"/>
                <a:ext cx="216935" cy="196850"/>
              </a:xfrm>
              <a:prstGeom prst="hexagon">
                <a:avLst>
                  <a:gd name="adj" fmla="val 28226"/>
                  <a:gd name="vf" fmla="val 115470"/>
                </a:avLst>
              </a:prstGeom>
              <a:solidFill>
                <a:srgbClr val="FF791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Hexagon 44">
                <a:extLst>
                  <a:ext uri="{FF2B5EF4-FFF2-40B4-BE49-F238E27FC236}">
                    <a16:creationId xmlns:a16="http://schemas.microsoft.com/office/drawing/2014/main" id="{9A185621-4236-8244-9665-4A94B9704E73}"/>
                  </a:ext>
                </a:extLst>
              </p:cNvPr>
              <p:cNvSpPr/>
              <p:nvPr/>
            </p:nvSpPr>
            <p:spPr>
              <a:xfrm>
                <a:off x="726884" y="3902932"/>
                <a:ext cx="216935" cy="196850"/>
              </a:xfrm>
              <a:prstGeom prst="hexagon">
                <a:avLst>
                  <a:gd name="adj" fmla="val 28226"/>
                  <a:gd name="vf" fmla="val 115470"/>
                </a:avLst>
              </a:prstGeom>
              <a:solidFill>
                <a:srgbClr val="FF791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Hexagon 35">
                <a:extLst>
                  <a:ext uri="{FF2B5EF4-FFF2-40B4-BE49-F238E27FC236}">
                    <a16:creationId xmlns:a16="http://schemas.microsoft.com/office/drawing/2014/main" id="{DD090DD4-C701-9A49-A784-49CF1B9D2210}"/>
                  </a:ext>
                </a:extLst>
              </p:cNvPr>
              <p:cNvSpPr/>
              <p:nvPr/>
            </p:nvSpPr>
            <p:spPr>
              <a:xfrm>
                <a:off x="3136988" y="4313343"/>
                <a:ext cx="216935" cy="196850"/>
              </a:xfrm>
              <a:prstGeom prst="hexagon">
                <a:avLst>
                  <a:gd name="adj" fmla="val 28226"/>
                  <a:gd name="vf" fmla="val 115470"/>
                </a:avLst>
              </a:prstGeom>
              <a:solidFill>
                <a:srgbClr val="FF791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Hexagon 35">
                <a:extLst>
                  <a:ext uri="{FF2B5EF4-FFF2-40B4-BE49-F238E27FC236}">
                    <a16:creationId xmlns:a16="http://schemas.microsoft.com/office/drawing/2014/main" id="{83525FEC-9F3C-7640-8C43-694851F59488}"/>
                  </a:ext>
                </a:extLst>
              </p:cNvPr>
              <p:cNvSpPr/>
              <p:nvPr/>
            </p:nvSpPr>
            <p:spPr>
              <a:xfrm>
                <a:off x="3063371" y="3014605"/>
                <a:ext cx="216935" cy="196850"/>
              </a:xfrm>
              <a:prstGeom prst="hexagon">
                <a:avLst>
                  <a:gd name="adj" fmla="val 28226"/>
                  <a:gd name="vf" fmla="val 115470"/>
                </a:avLst>
              </a:prstGeom>
              <a:solidFill>
                <a:srgbClr val="FF791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Hexagon 35">
                <a:extLst>
                  <a:ext uri="{FF2B5EF4-FFF2-40B4-BE49-F238E27FC236}">
                    <a16:creationId xmlns:a16="http://schemas.microsoft.com/office/drawing/2014/main" id="{E088B7F0-5029-2E46-868F-B2DE266F2237}"/>
                  </a:ext>
                </a:extLst>
              </p:cNvPr>
              <p:cNvSpPr/>
              <p:nvPr/>
            </p:nvSpPr>
            <p:spPr>
              <a:xfrm>
                <a:off x="3937523" y="3457581"/>
                <a:ext cx="216935" cy="196850"/>
              </a:xfrm>
              <a:prstGeom prst="hexagon">
                <a:avLst>
                  <a:gd name="adj" fmla="val 28226"/>
                  <a:gd name="vf" fmla="val 115470"/>
                </a:avLst>
              </a:prstGeom>
              <a:solidFill>
                <a:srgbClr val="FF791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Hexagon 35">
                <a:extLst>
                  <a:ext uri="{FF2B5EF4-FFF2-40B4-BE49-F238E27FC236}">
                    <a16:creationId xmlns:a16="http://schemas.microsoft.com/office/drawing/2014/main" id="{0C4E5401-0997-2149-87B6-8731B9C0364B}"/>
                  </a:ext>
                </a:extLst>
              </p:cNvPr>
              <p:cNvSpPr/>
              <p:nvPr/>
            </p:nvSpPr>
            <p:spPr>
              <a:xfrm>
                <a:off x="2952638" y="2328160"/>
                <a:ext cx="216935" cy="196850"/>
              </a:xfrm>
              <a:prstGeom prst="hexagon">
                <a:avLst>
                  <a:gd name="adj" fmla="val 28226"/>
                  <a:gd name="vf" fmla="val 115470"/>
                </a:avLst>
              </a:prstGeom>
              <a:solidFill>
                <a:srgbClr val="FF791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Arrow Connector 39">
                <a:extLst>
                  <a:ext uri="{FF2B5EF4-FFF2-40B4-BE49-F238E27FC236}">
                    <a16:creationId xmlns:a16="http://schemas.microsoft.com/office/drawing/2014/main" id="{03F1AACB-7C19-6C4B-8326-0A817BD053D5}"/>
                  </a:ext>
                </a:extLst>
              </p:cNvPr>
              <p:cNvCxnSpPr/>
              <p:nvPr/>
            </p:nvCxnSpPr>
            <p:spPr>
              <a:xfrm flipV="1">
                <a:off x="3119763" y="3299284"/>
                <a:ext cx="20413" cy="147433"/>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39">
                <a:extLst>
                  <a:ext uri="{FF2B5EF4-FFF2-40B4-BE49-F238E27FC236}">
                    <a16:creationId xmlns:a16="http://schemas.microsoft.com/office/drawing/2014/main" id="{2ED372DE-685E-8541-87A3-5B428569F073}"/>
                  </a:ext>
                </a:extLst>
              </p:cNvPr>
              <p:cNvCxnSpPr/>
              <p:nvPr/>
            </p:nvCxnSpPr>
            <p:spPr>
              <a:xfrm flipH="1">
                <a:off x="4051379" y="3202376"/>
                <a:ext cx="19050" cy="170624"/>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9" name="TextBox 58">
            <a:extLst>
              <a:ext uri="{FF2B5EF4-FFF2-40B4-BE49-F238E27FC236}">
                <a16:creationId xmlns:a16="http://schemas.microsoft.com/office/drawing/2014/main" id="{A01ECFFA-6100-724F-8E79-2051CC79CA9A}"/>
              </a:ext>
            </a:extLst>
          </p:cNvPr>
          <p:cNvSpPr txBox="1"/>
          <p:nvPr/>
        </p:nvSpPr>
        <p:spPr>
          <a:xfrm>
            <a:off x="3262602" y="277247"/>
            <a:ext cx="5959409" cy="646331"/>
          </a:xfrm>
          <a:prstGeom prst="rect">
            <a:avLst/>
          </a:prstGeom>
          <a:noFill/>
        </p:spPr>
        <p:txBody>
          <a:bodyPr wrap="square" rtlCol="0">
            <a:spAutoFit/>
          </a:bodyPr>
          <a:lstStyle/>
          <a:p>
            <a:pPr algn="ctr"/>
            <a:r>
              <a:rPr lang="en-GB" sz="3600" b="1" dirty="0"/>
              <a:t>Public goods in bacteria</a:t>
            </a:r>
          </a:p>
        </p:txBody>
      </p:sp>
    </p:spTree>
    <p:extLst>
      <p:ext uri="{BB962C8B-B14F-4D97-AF65-F5344CB8AC3E}">
        <p14:creationId xmlns:p14="http://schemas.microsoft.com/office/powerpoint/2010/main" val="25197719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 r="347"/>
          <a:stretch/>
        </p:blipFill>
        <p:spPr>
          <a:xfrm>
            <a:off x="3746578" y="1317897"/>
            <a:ext cx="9537227" cy="4238171"/>
          </a:xfrm>
          <a:prstGeom prst="rect">
            <a:avLst/>
          </a:prstGeom>
        </p:spPr>
      </p:pic>
      <p:pic>
        <p:nvPicPr>
          <p:cNvPr id="6" name="Picture 5"/>
          <p:cNvPicPr>
            <a:picLocks noChangeAspect="1"/>
          </p:cNvPicPr>
          <p:nvPr/>
        </p:nvPicPr>
        <p:blipFill rotWithShape="1">
          <a:blip r:embed="rId3"/>
          <a:srcRect l="21268" t="17042" r="77073" b="78587"/>
          <a:stretch/>
        </p:blipFill>
        <p:spPr>
          <a:xfrm>
            <a:off x="13587522" y="1208181"/>
            <a:ext cx="175098" cy="204281"/>
          </a:xfrm>
          <a:prstGeom prst="rect">
            <a:avLst/>
          </a:prstGeom>
        </p:spPr>
      </p:pic>
      <p:pic>
        <p:nvPicPr>
          <p:cNvPr id="7" name="Picture 6"/>
          <p:cNvPicPr>
            <a:picLocks noChangeAspect="1"/>
          </p:cNvPicPr>
          <p:nvPr/>
        </p:nvPicPr>
        <p:blipFill rotWithShape="1">
          <a:blip r:embed="rId3"/>
          <a:srcRect l="7257" t="54925" r="90899" b="41120"/>
          <a:stretch/>
        </p:blipFill>
        <p:spPr>
          <a:xfrm>
            <a:off x="13577794" y="1504233"/>
            <a:ext cx="194553" cy="184825"/>
          </a:xfrm>
          <a:prstGeom prst="rect">
            <a:avLst/>
          </a:prstGeom>
        </p:spPr>
      </p:pic>
      <p:sp>
        <p:nvSpPr>
          <p:cNvPr id="8" name="TextBox 7"/>
          <p:cNvSpPr txBox="1"/>
          <p:nvPr/>
        </p:nvSpPr>
        <p:spPr>
          <a:xfrm>
            <a:off x="13762620" y="1133392"/>
            <a:ext cx="583660" cy="369009"/>
          </a:xfrm>
          <a:prstGeom prst="rect">
            <a:avLst/>
          </a:prstGeom>
          <a:noFill/>
        </p:spPr>
        <p:txBody>
          <a:bodyPr wrap="square" rtlCol="0">
            <a:spAutoFit/>
          </a:bodyPr>
          <a:lstStyle/>
          <a:p>
            <a:r>
              <a:rPr lang="en-GB" b="1" dirty="0">
                <a:solidFill>
                  <a:schemeClr val="bg1"/>
                </a:solidFill>
              </a:rPr>
              <a:t>IBD</a:t>
            </a:r>
          </a:p>
        </p:txBody>
      </p:sp>
      <p:sp>
        <p:nvSpPr>
          <p:cNvPr id="9" name="TextBox 8"/>
          <p:cNvSpPr txBox="1"/>
          <p:nvPr/>
        </p:nvSpPr>
        <p:spPr>
          <a:xfrm>
            <a:off x="13766323" y="1403250"/>
            <a:ext cx="994442" cy="369332"/>
          </a:xfrm>
          <a:prstGeom prst="rect">
            <a:avLst/>
          </a:prstGeom>
          <a:noFill/>
        </p:spPr>
        <p:txBody>
          <a:bodyPr wrap="square" rtlCol="0">
            <a:spAutoFit/>
          </a:bodyPr>
          <a:lstStyle/>
          <a:p>
            <a:r>
              <a:rPr lang="en-GB" b="1" dirty="0">
                <a:solidFill>
                  <a:schemeClr val="bg1"/>
                </a:solidFill>
              </a:rPr>
              <a:t>Obesity</a:t>
            </a:r>
          </a:p>
        </p:txBody>
      </p:sp>
      <p:sp>
        <p:nvSpPr>
          <p:cNvPr id="2" name="TextBox 1">
            <a:extLst>
              <a:ext uri="{FF2B5EF4-FFF2-40B4-BE49-F238E27FC236}">
                <a16:creationId xmlns:a16="http://schemas.microsoft.com/office/drawing/2014/main" id="{2EDBAA90-9FC8-411B-9A34-0463D8595F38}"/>
              </a:ext>
            </a:extLst>
          </p:cNvPr>
          <p:cNvSpPr txBox="1"/>
          <p:nvPr/>
        </p:nvSpPr>
        <p:spPr>
          <a:xfrm>
            <a:off x="4364261" y="5705177"/>
            <a:ext cx="3875316" cy="1015663"/>
          </a:xfrm>
          <a:prstGeom prst="rect">
            <a:avLst/>
          </a:prstGeom>
          <a:noFill/>
        </p:spPr>
        <p:txBody>
          <a:bodyPr wrap="square" rtlCol="0">
            <a:spAutoFit/>
          </a:bodyPr>
          <a:lstStyle/>
          <a:p>
            <a:pPr algn="ctr"/>
            <a:r>
              <a:rPr lang="en-GB" sz="2000" b="1" dirty="0"/>
              <a:t>Variances increases significantly a relatedness increases </a:t>
            </a:r>
          </a:p>
          <a:p>
            <a:pPr algn="ctr"/>
            <a:r>
              <a:rPr lang="en-GB" sz="2000" b="1" dirty="0"/>
              <a:t>(phylogenetic mixed model)</a:t>
            </a:r>
          </a:p>
        </p:txBody>
      </p:sp>
      <p:sp>
        <p:nvSpPr>
          <p:cNvPr id="13" name="TextBox 12">
            <a:extLst>
              <a:ext uri="{FF2B5EF4-FFF2-40B4-BE49-F238E27FC236}">
                <a16:creationId xmlns:a16="http://schemas.microsoft.com/office/drawing/2014/main" id="{81A98BDD-CE2F-7648-8CC8-86837A3F348D}"/>
              </a:ext>
            </a:extLst>
          </p:cNvPr>
          <p:cNvSpPr txBox="1"/>
          <p:nvPr/>
        </p:nvSpPr>
        <p:spPr>
          <a:xfrm>
            <a:off x="1969269" y="336476"/>
            <a:ext cx="9308329" cy="584775"/>
          </a:xfrm>
          <a:prstGeom prst="rect">
            <a:avLst/>
          </a:prstGeom>
          <a:noFill/>
        </p:spPr>
        <p:txBody>
          <a:bodyPr wrap="square" rtlCol="0">
            <a:spAutoFit/>
          </a:bodyPr>
          <a:lstStyle/>
          <a:p>
            <a:pPr algn="ctr"/>
            <a:r>
              <a:rPr lang="en-GB" sz="3200" b="1" dirty="0"/>
              <a:t>Testing prediction with real data: gut metagenomes</a:t>
            </a:r>
          </a:p>
        </p:txBody>
      </p:sp>
      <p:sp>
        <p:nvSpPr>
          <p:cNvPr id="3" name="Rectangle 2">
            <a:extLst>
              <a:ext uri="{FF2B5EF4-FFF2-40B4-BE49-F238E27FC236}">
                <a16:creationId xmlns:a16="http://schemas.microsoft.com/office/drawing/2014/main" id="{BA6060C1-9BDE-B045-AD63-499FFDC45401}"/>
              </a:ext>
            </a:extLst>
          </p:cNvPr>
          <p:cNvSpPr/>
          <p:nvPr/>
        </p:nvSpPr>
        <p:spPr>
          <a:xfrm>
            <a:off x="8553449" y="1133392"/>
            <a:ext cx="5448298" cy="4955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624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E509AA7-FB41-1542-BB50-0812AB288C41}"/>
              </a:ext>
            </a:extLst>
          </p:cNvPr>
          <p:cNvGrpSpPr/>
          <p:nvPr/>
        </p:nvGrpSpPr>
        <p:grpSpPr>
          <a:xfrm>
            <a:off x="1784404" y="1892638"/>
            <a:ext cx="8126521" cy="2195102"/>
            <a:chOff x="977580" y="1852246"/>
            <a:chExt cx="8126521" cy="2195102"/>
          </a:xfrm>
        </p:grpSpPr>
        <p:sp>
          <p:nvSpPr>
            <p:cNvPr id="5" name="TextBox 4">
              <a:extLst>
                <a:ext uri="{FF2B5EF4-FFF2-40B4-BE49-F238E27FC236}">
                  <a16:creationId xmlns:a16="http://schemas.microsoft.com/office/drawing/2014/main" id="{2B26311F-6634-A14E-B505-8D444F6A904C}"/>
                </a:ext>
              </a:extLst>
            </p:cNvPr>
            <p:cNvSpPr txBox="1"/>
            <p:nvPr/>
          </p:nvSpPr>
          <p:spPr>
            <a:xfrm>
              <a:off x="2016369" y="1852246"/>
              <a:ext cx="2438400" cy="461665"/>
            </a:xfrm>
            <a:prstGeom prst="rect">
              <a:avLst/>
            </a:prstGeom>
            <a:noFill/>
          </p:spPr>
          <p:txBody>
            <a:bodyPr wrap="square" rtlCol="0">
              <a:spAutoFit/>
            </a:bodyPr>
            <a:lstStyle/>
            <a:p>
              <a:r>
                <a:rPr lang="en-US" sz="2400" b="1" dirty="0">
                  <a:solidFill>
                    <a:srgbClr val="00859E"/>
                  </a:solidFill>
                </a:rPr>
                <a:t>Theory predicts</a:t>
              </a:r>
            </a:p>
          </p:txBody>
        </p:sp>
        <p:sp>
          <p:nvSpPr>
            <p:cNvPr id="6" name="TextBox 5">
              <a:extLst>
                <a:ext uri="{FF2B5EF4-FFF2-40B4-BE49-F238E27FC236}">
                  <a16:creationId xmlns:a16="http://schemas.microsoft.com/office/drawing/2014/main" id="{429BE1E0-DCE9-AE49-B88A-67A4D8E6174C}"/>
                </a:ext>
              </a:extLst>
            </p:cNvPr>
            <p:cNvSpPr txBox="1"/>
            <p:nvPr/>
          </p:nvSpPr>
          <p:spPr>
            <a:xfrm>
              <a:off x="6524307" y="1895959"/>
              <a:ext cx="2438400" cy="461665"/>
            </a:xfrm>
            <a:prstGeom prst="rect">
              <a:avLst/>
            </a:prstGeom>
            <a:noFill/>
          </p:spPr>
          <p:txBody>
            <a:bodyPr wrap="square" rtlCol="0">
              <a:spAutoFit/>
            </a:bodyPr>
            <a:lstStyle/>
            <a:p>
              <a:r>
                <a:rPr lang="en-US" sz="2400" b="1" dirty="0">
                  <a:solidFill>
                    <a:srgbClr val="00859E"/>
                  </a:solidFill>
                </a:rPr>
                <a:t>Data show</a:t>
              </a:r>
            </a:p>
          </p:txBody>
        </p:sp>
        <p:sp>
          <p:nvSpPr>
            <p:cNvPr id="7" name="TextBox 6">
              <a:extLst>
                <a:ext uri="{FF2B5EF4-FFF2-40B4-BE49-F238E27FC236}">
                  <a16:creationId xmlns:a16="http://schemas.microsoft.com/office/drawing/2014/main" id="{B9017499-BF8B-4144-8D72-813EB563889D}"/>
                </a:ext>
              </a:extLst>
            </p:cNvPr>
            <p:cNvSpPr txBox="1"/>
            <p:nvPr/>
          </p:nvSpPr>
          <p:spPr>
            <a:xfrm>
              <a:off x="977580" y="2610639"/>
              <a:ext cx="4291944" cy="1015663"/>
            </a:xfrm>
            <a:prstGeom prst="rect">
              <a:avLst/>
            </a:prstGeom>
            <a:noFill/>
          </p:spPr>
          <p:txBody>
            <a:bodyPr wrap="square" rtlCol="0">
              <a:spAutoFit/>
            </a:bodyPr>
            <a:lstStyle/>
            <a:p>
              <a:pPr algn="ctr"/>
              <a:r>
                <a:rPr lang="en-US" sz="2000" b="1" dirty="0"/>
                <a:t>Relatedness </a:t>
              </a:r>
              <a:r>
                <a:rPr lang="en-US" sz="2000" b="1" dirty="0">
                  <a:sym typeface="Wingdings" pitchFamily="2" charset="2"/>
                </a:rPr>
                <a:t> magnitude</a:t>
              </a:r>
            </a:p>
            <a:p>
              <a:pPr algn="ctr"/>
              <a:endParaRPr lang="en-US" sz="2000" b="1" dirty="0">
                <a:sym typeface="Wingdings" pitchFamily="2" charset="2"/>
              </a:endParaRPr>
            </a:p>
            <a:p>
              <a:pPr algn="ctr"/>
              <a:r>
                <a:rPr lang="en-US" sz="2000" b="1" dirty="0">
                  <a:sym typeface="Wingdings" pitchFamily="2" charset="2"/>
                </a:rPr>
                <a:t>Vertical transmission  direction</a:t>
              </a:r>
              <a:endParaRPr lang="en-US" sz="2000" b="1" dirty="0"/>
            </a:p>
          </p:txBody>
        </p:sp>
        <p:grpSp>
          <p:nvGrpSpPr>
            <p:cNvPr id="23" name="Group 22">
              <a:extLst>
                <a:ext uri="{FF2B5EF4-FFF2-40B4-BE49-F238E27FC236}">
                  <a16:creationId xmlns:a16="http://schemas.microsoft.com/office/drawing/2014/main" id="{70B2BDF9-5AFD-C649-8ED0-4BD1062E3339}"/>
                </a:ext>
              </a:extLst>
            </p:cNvPr>
            <p:cNvGrpSpPr/>
            <p:nvPr/>
          </p:nvGrpSpPr>
          <p:grpSpPr>
            <a:xfrm>
              <a:off x="5627564" y="2313911"/>
              <a:ext cx="1669469" cy="1519961"/>
              <a:chOff x="6723130" y="2313909"/>
              <a:chExt cx="1669469" cy="1519961"/>
            </a:xfrm>
          </p:grpSpPr>
          <p:pic>
            <p:nvPicPr>
              <p:cNvPr id="8" name="Picture 7">
                <a:extLst>
                  <a:ext uri="{FF2B5EF4-FFF2-40B4-BE49-F238E27FC236}">
                    <a16:creationId xmlns:a16="http://schemas.microsoft.com/office/drawing/2014/main" id="{78E7A05F-62CA-5F42-B7CF-D247072DF4E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8701" b="53289" l="51260" r="67200"/>
                        </a14:imgEffect>
                      </a14:imgLayer>
                    </a14:imgProps>
                  </a:ext>
                </a:extLst>
              </a:blip>
              <a:srcRect l="51766" t="28157" r="31014" b="46121"/>
              <a:stretch/>
            </p:blipFill>
            <p:spPr>
              <a:xfrm>
                <a:off x="6762289" y="2452741"/>
                <a:ext cx="1517415" cy="1335327"/>
              </a:xfrm>
              <a:prstGeom prst="rect">
                <a:avLst/>
              </a:prstGeom>
            </p:spPr>
          </p:pic>
          <p:sp>
            <p:nvSpPr>
              <p:cNvPr id="10" name="TextBox 9">
                <a:extLst>
                  <a:ext uri="{FF2B5EF4-FFF2-40B4-BE49-F238E27FC236}">
                    <a16:creationId xmlns:a16="http://schemas.microsoft.com/office/drawing/2014/main" id="{8DACCCA5-C842-9D4C-8889-B97026A669B4}"/>
                  </a:ext>
                </a:extLst>
              </p:cNvPr>
              <p:cNvSpPr txBox="1"/>
              <p:nvPr/>
            </p:nvSpPr>
            <p:spPr>
              <a:xfrm rot="16200000">
                <a:off x="6376845" y="2660194"/>
                <a:ext cx="1061901" cy="369332"/>
              </a:xfrm>
              <a:prstGeom prst="rect">
                <a:avLst/>
              </a:prstGeom>
              <a:noFill/>
            </p:spPr>
            <p:txBody>
              <a:bodyPr wrap="square" rtlCol="0">
                <a:spAutoFit/>
              </a:bodyPr>
              <a:lstStyle/>
              <a:p>
                <a:r>
                  <a:rPr lang="en-US" b="1" dirty="0"/>
                  <a:t>Effect</a:t>
                </a:r>
              </a:p>
            </p:txBody>
          </p:sp>
          <p:sp>
            <p:nvSpPr>
              <p:cNvPr id="11" name="TextBox 10">
                <a:extLst>
                  <a:ext uri="{FF2B5EF4-FFF2-40B4-BE49-F238E27FC236}">
                    <a16:creationId xmlns:a16="http://schemas.microsoft.com/office/drawing/2014/main" id="{1F753525-070C-2E47-A17F-7B5B94809AA1}"/>
                  </a:ext>
                </a:extLst>
              </p:cNvPr>
              <p:cNvSpPr txBox="1"/>
              <p:nvPr/>
            </p:nvSpPr>
            <p:spPr>
              <a:xfrm>
                <a:off x="6905186" y="3464538"/>
                <a:ext cx="1487413" cy="369332"/>
              </a:xfrm>
              <a:prstGeom prst="rect">
                <a:avLst/>
              </a:prstGeom>
              <a:noFill/>
            </p:spPr>
            <p:txBody>
              <a:bodyPr wrap="square" rtlCol="0">
                <a:spAutoFit/>
              </a:bodyPr>
              <a:lstStyle/>
              <a:p>
                <a:r>
                  <a:rPr lang="en-US" b="1" dirty="0"/>
                  <a:t>Relatedness</a:t>
                </a:r>
              </a:p>
            </p:txBody>
          </p:sp>
        </p:grpSp>
        <p:grpSp>
          <p:nvGrpSpPr>
            <p:cNvPr id="22" name="Group 21">
              <a:extLst>
                <a:ext uri="{FF2B5EF4-FFF2-40B4-BE49-F238E27FC236}">
                  <a16:creationId xmlns:a16="http://schemas.microsoft.com/office/drawing/2014/main" id="{54FE5780-3519-1F42-B126-52A8D23CEE99}"/>
                </a:ext>
              </a:extLst>
            </p:cNvPr>
            <p:cNvGrpSpPr/>
            <p:nvPr/>
          </p:nvGrpSpPr>
          <p:grpSpPr>
            <a:xfrm>
              <a:off x="7403585" y="2473553"/>
              <a:ext cx="1700516" cy="1381129"/>
              <a:chOff x="8580650" y="2452741"/>
              <a:chExt cx="1700516" cy="1381129"/>
            </a:xfrm>
          </p:grpSpPr>
          <p:pic>
            <p:nvPicPr>
              <p:cNvPr id="9" name="Picture 8">
                <a:extLst>
                  <a:ext uri="{FF2B5EF4-FFF2-40B4-BE49-F238E27FC236}">
                    <a16:creationId xmlns:a16="http://schemas.microsoft.com/office/drawing/2014/main" id="{BCD85AAF-256E-F54A-BD5D-C011D292827B}"/>
                  </a:ext>
                </a:extLst>
              </p:cNvPr>
              <p:cNvPicPr>
                <a:picLocks noChangeAspect="1"/>
              </p:cNvPicPr>
              <p:nvPr/>
            </p:nvPicPr>
            <p:blipFill rotWithShape="1">
              <a:blip r:embed="rId2">
                <a:extLst>
                  <a:ext uri="{BEBA8EAE-BF5A-486C-A8C5-ECC9F3942E4B}">
                    <a14:imgProps xmlns:a14="http://schemas.microsoft.com/office/drawing/2010/main">
                      <a14:imgLayer r:embed="rId4">
                        <a14:imgEffect>
                          <a14:backgroundRemoval t="28701" b="53289" l="51260" r="67200"/>
                        </a14:imgEffect>
                      </a14:imgLayer>
                    </a14:imgProps>
                  </a:ext>
                </a:extLst>
              </a:blip>
              <a:srcRect l="51766" t="28157" r="31014" b="46121"/>
              <a:stretch/>
            </p:blipFill>
            <p:spPr>
              <a:xfrm>
                <a:off x="8580650" y="2452741"/>
                <a:ext cx="1517415" cy="1335327"/>
              </a:xfrm>
              <a:prstGeom prst="rect">
                <a:avLst/>
              </a:prstGeom>
            </p:spPr>
          </p:pic>
          <p:sp>
            <p:nvSpPr>
              <p:cNvPr id="12" name="TextBox 11">
                <a:extLst>
                  <a:ext uri="{FF2B5EF4-FFF2-40B4-BE49-F238E27FC236}">
                    <a16:creationId xmlns:a16="http://schemas.microsoft.com/office/drawing/2014/main" id="{BAB7A13E-7F0F-AB43-904D-CD16D6BEA619}"/>
                  </a:ext>
                </a:extLst>
              </p:cNvPr>
              <p:cNvSpPr txBox="1"/>
              <p:nvPr/>
            </p:nvSpPr>
            <p:spPr>
              <a:xfrm>
                <a:off x="8793753" y="3464538"/>
                <a:ext cx="1487413" cy="369332"/>
              </a:xfrm>
              <a:prstGeom prst="rect">
                <a:avLst/>
              </a:prstGeom>
              <a:noFill/>
            </p:spPr>
            <p:txBody>
              <a:bodyPr wrap="square" rtlCol="0">
                <a:spAutoFit/>
              </a:bodyPr>
              <a:lstStyle/>
              <a:p>
                <a:r>
                  <a:rPr lang="en-US" b="1" dirty="0"/>
                  <a:t>Vert. Trans.</a:t>
                </a:r>
              </a:p>
            </p:txBody>
          </p:sp>
          <p:sp>
            <p:nvSpPr>
              <p:cNvPr id="13" name="Rectangle 12">
                <a:extLst>
                  <a:ext uri="{FF2B5EF4-FFF2-40B4-BE49-F238E27FC236}">
                    <a16:creationId xmlns:a16="http://schemas.microsoft.com/office/drawing/2014/main" id="{1708DCF9-EC0C-2147-ADAE-4537FEE51CC4}"/>
                  </a:ext>
                </a:extLst>
              </p:cNvPr>
              <p:cNvSpPr/>
              <p:nvPr/>
            </p:nvSpPr>
            <p:spPr>
              <a:xfrm>
                <a:off x="8943584" y="2452741"/>
                <a:ext cx="889348" cy="923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F30B93C-3072-5842-ABC1-72BD2A32A372}"/>
                  </a:ext>
                </a:extLst>
              </p:cNvPr>
              <p:cNvCxnSpPr/>
              <p:nvPr/>
            </p:nvCxnSpPr>
            <p:spPr>
              <a:xfrm>
                <a:off x="8918532" y="3006247"/>
                <a:ext cx="8893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06AA1E83-E67F-F849-98B7-6073CD891646}"/>
                </a:ext>
              </a:extLst>
            </p:cNvPr>
            <p:cNvCxnSpPr/>
            <p:nvPr/>
          </p:nvCxnSpPr>
          <p:spPr>
            <a:xfrm>
              <a:off x="5328625" y="2270197"/>
              <a:ext cx="0" cy="16122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51C0377B-28D4-9048-BD08-EF1DD498A536}"/>
                </a:ext>
              </a:extLst>
            </p:cNvPr>
            <p:cNvSpPr/>
            <p:nvPr/>
          </p:nvSpPr>
          <p:spPr>
            <a:xfrm>
              <a:off x="1276518" y="1887071"/>
              <a:ext cx="7686189" cy="216027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0206CB69-3AD9-E447-9B52-F61386118464}"/>
              </a:ext>
            </a:extLst>
          </p:cNvPr>
          <p:cNvSpPr/>
          <p:nvPr/>
        </p:nvSpPr>
        <p:spPr>
          <a:xfrm>
            <a:off x="1600200" y="1554480"/>
            <a:ext cx="9852660" cy="2712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98D1DCAB-9061-874A-BC7C-200365AD2554}"/>
              </a:ext>
            </a:extLst>
          </p:cNvPr>
          <p:cNvGrpSpPr/>
          <p:nvPr/>
        </p:nvGrpSpPr>
        <p:grpSpPr>
          <a:xfrm>
            <a:off x="1344967" y="2857591"/>
            <a:ext cx="4211060" cy="2160277"/>
            <a:chOff x="1841954" y="4384468"/>
            <a:chExt cx="4211060" cy="2160277"/>
          </a:xfrm>
        </p:grpSpPr>
        <p:sp>
          <p:nvSpPr>
            <p:cNvPr id="16" name="TextBox 15">
              <a:extLst>
                <a:ext uri="{FF2B5EF4-FFF2-40B4-BE49-F238E27FC236}">
                  <a16:creationId xmlns:a16="http://schemas.microsoft.com/office/drawing/2014/main" id="{40734AB4-0896-C644-8AC8-99FAF852C5C8}"/>
                </a:ext>
              </a:extLst>
            </p:cNvPr>
            <p:cNvSpPr txBox="1"/>
            <p:nvPr/>
          </p:nvSpPr>
          <p:spPr>
            <a:xfrm>
              <a:off x="1841954" y="4543927"/>
              <a:ext cx="4211060" cy="461665"/>
            </a:xfrm>
            <a:prstGeom prst="rect">
              <a:avLst/>
            </a:prstGeom>
            <a:noFill/>
          </p:spPr>
          <p:txBody>
            <a:bodyPr wrap="square" rtlCol="0">
              <a:spAutoFit/>
            </a:bodyPr>
            <a:lstStyle/>
            <a:p>
              <a:pPr algn="ctr"/>
              <a:r>
                <a:rPr lang="en-US" sz="2400" b="1" dirty="0">
                  <a:solidFill>
                    <a:srgbClr val="00859E"/>
                  </a:solidFill>
                </a:rPr>
                <a:t>Candidate microbe approach</a:t>
              </a:r>
            </a:p>
          </p:txBody>
        </p:sp>
        <p:sp>
          <p:nvSpPr>
            <p:cNvPr id="17" name="TextBox 16">
              <a:extLst>
                <a:ext uri="{FF2B5EF4-FFF2-40B4-BE49-F238E27FC236}">
                  <a16:creationId xmlns:a16="http://schemas.microsoft.com/office/drawing/2014/main" id="{A34F298E-2D6B-5644-86F0-6682CBB14C4F}"/>
                </a:ext>
              </a:extLst>
            </p:cNvPr>
            <p:cNvSpPr txBox="1"/>
            <p:nvPr/>
          </p:nvSpPr>
          <p:spPr>
            <a:xfrm>
              <a:off x="1924931" y="5144313"/>
              <a:ext cx="4010890" cy="1015663"/>
            </a:xfrm>
            <a:prstGeom prst="rect">
              <a:avLst/>
            </a:prstGeom>
            <a:noFill/>
          </p:spPr>
          <p:txBody>
            <a:bodyPr wrap="square" rtlCol="0">
              <a:spAutoFit/>
            </a:bodyPr>
            <a:lstStyle/>
            <a:p>
              <a:pPr algn="ctr"/>
              <a:r>
                <a:rPr lang="en-US" sz="2000" b="1" dirty="0"/>
                <a:t>Microbes population genetics</a:t>
              </a:r>
            </a:p>
            <a:p>
              <a:pPr algn="ctr"/>
              <a:endParaRPr lang="en-US" sz="2000" b="1" dirty="0"/>
            </a:p>
            <a:p>
              <a:pPr algn="ctr"/>
              <a:r>
                <a:rPr lang="en-US" sz="2000" b="1" dirty="0"/>
                <a:t>Hamiltonian medicine</a:t>
              </a:r>
            </a:p>
          </p:txBody>
        </p:sp>
        <p:sp>
          <p:nvSpPr>
            <p:cNvPr id="24" name="Rounded Rectangle 23">
              <a:extLst>
                <a:ext uri="{FF2B5EF4-FFF2-40B4-BE49-F238E27FC236}">
                  <a16:creationId xmlns:a16="http://schemas.microsoft.com/office/drawing/2014/main" id="{72E02D96-3F5F-C142-800D-90E53E7AF158}"/>
                </a:ext>
              </a:extLst>
            </p:cNvPr>
            <p:cNvSpPr/>
            <p:nvPr/>
          </p:nvSpPr>
          <p:spPr>
            <a:xfrm>
              <a:off x="2083343" y="4384468"/>
              <a:ext cx="3728442" cy="216027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7A236E3-3A51-DA4D-B02A-80E9504F61AE}"/>
              </a:ext>
            </a:extLst>
          </p:cNvPr>
          <p:cNvGrpSpPr/>
          <p:nvPr/>
        </p:nvGrpSpPr>
        <p:grpSpPr>
          <a:xfrm>
            <a:off x="6188654" y="2901738"/>
            <a:ext cx="4211060" cy="2160277"/>
            <a:chOff x="5811784" y="4404434"/>
            <a:chExt cx="4211060" cy="2160277"/>
          </a:xfrm>
        </p:grpSpPr>
        <p:sp>
          <p:nvSpPr>
            <p:cNvPr id="18" name="TextBox 17">
              <a:extLst>
                <a:ext uri="{FF2B5EF4-FFF2-40B4-BE49-F238E27FC236}">
                  <a16:creationId xmlns:a16="http://schemas.microsoft.com/office/drawing/2014/main" id="{4E41F18E-B961-B34F-9476-5765E7408924}"/>
                </a:ext>
              </a:extLst>
            </p:cNvPr>
            <p:cNvSpPr txBox="1"/>
            <p:nvPr/>
          </p:nvSpPr>
          <p:spPr>
            <a:xfrm>
              <a:off x="5811784" y="4542777"/>
              <a:ext cx="4211060" cy="461665"/>
            </a:xfrm>
            <a:prstGeom prst="rect">
              <a:avLst/>
            </a:prstGeom>
            <a:noFill/>
          </p:spPr>
          <p:txBody>
            <a:bodyPr wrap="square" rtlCol="0">
              <a:spAutoFit/>
            </a:bodyPr>
            <a:lstStyle/>
            <a:p>
              <a:pPr algn="ctr"/>
              <a:r>
                <a:rPr lang="en-US" sz="2400" b="1" dirty="0">
                  <a:solidFill>
                    <a:srgbClr val="00859E"/>
                  </a:solidFill>
                </a:rPr>
                <a:t>Generality</a:t>
              </a:r>
            </a:p>
          </p:txBody>
        </p:sp>
        <p:pic>
          <p:nvPicPr>
            <p:cNvPr id="19" name="Picture 18">
              <a:extLst>
                <a:ext uri="{FF2B5EF4-FFF2-40B4-BE49-F238E27FC236}">
                  <a16:creationId xmlns:a16="http://schemas.microsoft.com/office/drawing/2014/main" id="{976E417E-9125-E44D-BF18-34934065DBC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72122" b="90872" l="57946" r="81105">
                          <a14:foregroundMark x1="62597" y1="76234" x2="62597" y2="76234"/>
                          <a14:foregroundMark x1="62112" y1="78372" x2="62112" y2="78372"/>
                          <a14:foregroundMark x1="66328" y1="76480" x2="66328" y2="76480"/>
                          <a14:foregroundMark x1="67926" y1="76727" x2="65698" y2="76974"/>
                          <a14:foregroundMark x1="71221" y1="74342" x2="71221" y2="76234"/>
                          <a14:foregroundMark x1="77180" y1="76480" x2="74516" y2="76480"/>
                          <a14:foregroundMark x1="59884" y1="86595" x2="63372" y2="87911"/>
                          <a14:foregroundMark x1="65552" y1="85033" x2="65891" y2="89556"/>
                          <a14:foregroundMark x1="71705" y1="87418" x2="73256" y2="89556"/>
                          <a14:foregroundMark x1="67781" y1="74589" x2="66812" y2="78865"/>
                          <a14:foregroundMark x1="68072" y1="78043" x2="65698" y2="78043"/>
                          <a14:foregroundMark x1="68072" y1="80510" x2="67587" y2="77549"/>
                          <a14:foregroundMark x1="68556" y1="79688" x2="67781" y2="76234"/>
                          <a14:foregroundMark x1="68217" y1="74342" x2="67781" y2="76727"/>
                        </a14:backgroundRemoval>
                      </a14:imgEffect>
                    </a14:imgLayer>
                  </a14:imgProps>
                </a:ext>
              </a:extLst>
            </a:blip>
            <a:srcRect l="56845" t="69806" r="18298" b="6724"/>
            <a:stretch/>
          </p:blipFill>
          <p:spPr>
            <a:xfrm>
              <a:off x="6568858" y="4963929"/>
              <a:ext cx="2814748" cy="1565905"/>
            </a:xfrm>
            <a:prstGeom prst="rect">
              <a:avLst/>
            </a:prstGeom>
          </p:spPr>
        </p:pic>
        <p:sp>
          <p:nvSpPr>
            <p:cNvPr id="26" name="Rounded Rectangle 25">
              <a:extLst>
                <a:ext uri="{FF2B5EF4-FFF2-40B4-BE49-F238E27FC236}">
                  <a16:creationId xmlns:a16="http://schemas.microsoft.com/office/drawing/2014/main" id="{758F7F71-7606-204E-B4AD-0D97DF35F4B5}"/>
                </a:ext>
              </a:extLst>
            </p:cNvPr>
            <p:cNvSpPr/>
            <p:nvPr/>
          </p:nvSpPr>
          <p:spPr>
            <a:xfrm>
              <a:off x="6106803" y="4404434"/>
              <a:ext cx="3621022" cy="216027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4AF8AC1B-0D33-6C48-8658-CEF4DA494329}"/>
              </a:ext>
            </a:extLst>
          </p:cNvPr>
          <p:cNvSpPr txBox="1"/>
          <p:nvPr/>
        </p:nvSpPr>
        <p:spPr>
          <a:xfrm>
            <a:off x="-176393" y="423574"/>
            <a:ext cx="12731261" cy="2616101"/>
          </a:xfrm>
          <a:prstGeom prst="rect">
            <a:avLst/>
          </a:prstGeom>
          <a:noFill/>
        </p:spPr>
        <p:txBody>
          <a:bodyPr wrap="square" rtlCol="0">
            <a:spAutoFit/>
          </a:bodyPr>
          <a:lstStyle/>
          <a:p>
            <a:pPr algn="ctr"/>
            <a:r>
              <a:rPr lang="en-US" sz="4000" b="1" dirty="0">
                <a:solidFill>
                  <a:schemeClr val="accent2"/>
                </a:solidFill>
              </a:rPr>
              <a:t>What does evolutionary theory tell us about the microbiome-health relationship?</a:t>
            </a:r>
          </a:p>
          <a:p>
            <a:pPr algn="ctr"/>
            <a:endParaRPr lang="en-US" sz="2800" b="1" dirty="0">
              <a:solidFill>
                <a:schemeClr val="accent2"/>
              </a:solidFill>
            </a:endParaRPr>
          </a:p>
          <a:p>
            <a:pPr algn="ctr"/>
            <a:endParaRPr lang="en-US" sz="2800" b="1" dirty="0">
              <a:solidFill>
                <a:schemeClr val="accent2"/>
              </a:solidFill>
            </a:endParaRPr>
          </a:p>
          <a:p>
            <a:pPr algn="ctr"/>
            <a:endParaRPr lang="en-US" sz="2800" b="1" dirty="0">
              <a:solidFill>
                <a:schemeClr val="accent2"/>
              </a:solidFill>
            </a:endParaRPr>
          </a:p>
        </p:txBody>
      </p:sp>
    </p:spTree>
    <p:extLst>
      <p:ext uri="{BB962C8B-B14F-4D97-AF65-F5344CB8AC3E}">
        <p14:creationId xmlns:p14="http://schemas.microsoft.com/office/powerpoint/2010/main" val="1571380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4F483-34EA-484C-A4E1-CAA50603509F}"/>
              </a:ext>
            </a:extLst>
          </p:cNvPr>
          <p:cNvPicPr>
            <a:picLocks noChangeAspect="1"/>
          </p:cNvPicPr>
          <p:nvPr/>
        </p:nvPicPr>
        <p:blipFill>
          <a:blip r:embed="rId2"/>
          <a:stretch>
            <a:fillRect/>
          </a:stretch>
        </p:blipFill>
        <p:spPr>
          <a:xfrm>
            <a:off x="470009" y="1423787"/>
            <a:ext cx="8257309" cy="2030223"/>
          </a:xfrm>
          <a:prstGeom prst="rect">
            <a:avLst/>
          </a:prstGeom>
        </p:spPr>
      </p:pic>
      <p:pic>
        <p:nvPicPr>
          <p:cNvPr id="5" name="Picture 4">
            <a:extLst>
              <a:ext uri="{FF2B5EF4-FFF2-40B4-BE49-F238E27FC236}">
                <a16:creationId xmlns:a16="http://schemas.microsoft.com/office/drawing/2014/main" id="{0F4B1352-4F13-4343-849B-D3EE51E33010}"/>
              </a:ext>
            </a:extLst>
          </p:cNvPr>
          <p:cNvPicPr>
            <a:picLocks noChangeAspect="1"/>
          </p:cNvPicPr>
          <p:nvPr/>
        </p:nvPicPr>
        <p:blipFill>
          <a:blip r:embed="rId3"/>
          <a:stretch>
            <a:fillRect/>
          </a:stretch>
        </p:blipFill>
        <p:spPr>
          <a:xfrm>
            <a:off x="3109191" y="4125390"/>
            <a:ext cx="9082809" cy="1897398"/>
          </a:xfrm>
          <a:prstGeom prst="rect">
            <a:avLst/>
          </a:prstGeom>
        </p:spPr>
      </p:pic>
      <p:sp>
        <p:nvSpPr>
          <p:cNvPr id="6" name="TextBox 5">
            <a:extLst>
              <a:ext uri="{FF2B5EF4-FFF2-40B4-BE49-F238E27FC236}">
                <a16:creationId xmlns:a16="http://schemas.microsoft.com/office/drawing/2014/main" id="{9E69DCE8-6899-9342-9A1E-41562E738FDC}"/>
              </a:ext>
            </a:extLst>
          </p:cNvPr>
          <p:cNvSpPr txBox="1"/>
          <p:nvPr/>
        </p:nvSpPr>
        <p:spPr>
          <a:xfrm>
            <a:off x="553136" y="3481719"/>
            <a:ext cx="4461164" cy="369332"/>
          </a:xfrm>
          <a:prstGeom prst="rect">
            <a:avLst/>
          </a:prstGeom>
          <a:noFill/>
        </p:spPr>
        <p:txBody>
          <a:bodyPr wrap="square" rtlCol="0">
            <a:spAutoFit/>
          </a:bodyPr>
          <a:lstStyle/>
          <a:p>
            <a:r>
              <a:rPr lang="en-US" dirty="0"/>
              <a:t>(PNAS, 2015)</a:t>
            </a:r>
          </a:p>
        </p:txBody>
      </p:sp>
      <p:sp>
        <p:nvSpPr>
          <p:cNvPr id="7" name="TextBox 6">
            <a:extLst>
              <a:ext uri="{FF2B5EF4-FFF2-40B4-BE49-F238E27FC236}">
                <a16:creationId xmlns:a16="http://schemas.microsoft.com/office/drawing/2014/main" id="{454B7C8A-1FA5-C940-844E-E3130B37CD8C}"/>
              </a:ext>
            </a:extLst>
          </p:cNvPr>
          <p:cNvSpPr txBox="1"/>
          <p:nvPr/>
        </p:nvSpPr>
        <p:spPr>
          <a:xfrm>
            <a:off x="3247736" y="6025378"/>
            <a:ext cx="4461164" cy="369332"/>
          </a:xfrm>
          <a:prstGeom prst="rect">
            <a:avLst/>
          </a:prstGeom>
          <a:noFill/>
        </p:spPr>
        <p:txBody>
          <a:bodyPr wrap="square" rtlCol="0">
            <a:spAutoFit/>
          </a:bodyPr>
          <a:lstStyle/>
          <a:p>
            <a:r>
              <a:rPr lang="en-US" dirty="0"/>
              <a:t>(</a:t>
            </a:r>
            <a:r>
              <a:rPr lang="en-US" dirty="0" err="1"/>
              <a:t>eLIFE</a:t>
            </a:r>
            <a:r>
              <a:rPr lang="en-US" dirty="0"/>
              <a:t>, 2018)</a:t>
            </a:r>
          </a:p>
        </p:txBody>
      </p:sp>
      <p:sp>
        <p:nvSpPr>
          <p:cNvPr id="8" name="TextBox 7">
            <a:extLst>
              <a:ext uri="{FF2B5EF4-FFF2-40B4-BE49-F238E27FC236}">
                <a16:creationId xmlns:a16="http://schemas.microsoft.com/office/drawing/2014/main" id="{28EB8888-488C-E841-B427-298A1CA98A06}"/>
              </a:ext>
            </a:extLst>
          </p:cNvPr>
          <p:cNvSpPr txBox="1"/>
          <p:nvPr/>
        </p:nvSpPr>
        <p:spPr>
          <a:xfrm>
            <a:off x="2087593" y="230856"/>
            <a:ext cx="8928713" cy="646331"/>
          </a:xfrm>
          <a:prstGeom prst="rect">
            <a:avLst/>
          </a:prstGeom>
          <a:noFill/>
        </p:spPr>
        <p:txBody>
          <a:bodyPr wrap="square" rtlCol="0">
            <a:spAutoFit/>
          </a:bodyPr>
          <a:lstStyle/>
          <a:p>
            <a:pPr algn="ctr"/>
            <a:r>
              <a:rPr lang="en-GB" sz="3600" b="1" dirty="0"/>
              <a:t>Cooperation is a key aspect of bacteria lives</a:t>
            </a:r>
          </a:p>
        </p:txBody>
      </p:sp>
    </p:spTree>
    <p:extLst>
      <p:ext uri="{BB962C8B-B14F-4D97-AF65-F5344CB8AC3E}">
        <p14:creationId xmlns:p14="http://schemas.microsoft.com/office/powerpoint/2010/main" val="1196239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4DC1C7-B7EC-2F4C-8B53-21FBFC0BDBB3}"/>
              </a:ext>
            </a:extLst>
          </p:cNvPr>
          <p:cNvSpPr txBox="1"/>
          <p:nvPr/>
        </p:nvSpPr>
        <p:spPr>
          <a:xfrm>
            <a:off x="2374881" y="142090"/>
            <a:ext cx="8508448" cy="646331"/>
          </a:xfrm>
          <a:prstGeom prst="rect">
            <a:avLst/>
          </a:prstGeom>
          <a:noFill/>
        </p:spPr>
        <p:txBody>
          <a:bodyPr wrap="square" rtlCol="0">
            <a:spAutoFit/>
          </a:bodyPr>
          <a:lstStyle/>
          <a:p>
            <a:r>
              <a:rPr lang="en-US" sz="3600" b="1" dirty="0"/>
              <a:t>The evolution of cooperation is puzzling</a:t>
            </a:r>
          </a:p>
        </p:txBody>
      </p:sp>
    </p:spTree>
    <p:extLst>
      <p:ext uri="{BB962C8B-B14F-4D97-AF65-F5344CB8AC3E}">
        <p14:creationId xmlns:p14="http://schemas.microsoft.com/office/powerpoint/2010/main" val="2666765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ounded Rectangle 3072"/>
          <p:cNvSpPr/>
          <p:nvPr/>
        </p:nvSpPr>
        <p:spPr>
          <a:xfrm>
            <a:off x="2619477" y="896479"/>
            <a:ext cx="7350451" cy="4937188"/>
          </a:xfrm>
          <a:prstGeom prst="roundRect">
            <a:avLst/>
          </a:prstGeom>
          <a:solidFill>
            <a:srgbClr val="B58FB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22"/>
          <p:cNvSpPr/>
          <p:nvPr/>
        </p:nvSpPr>
        <p:spPr>
          <a:xfrm>
            <a:off x="3287397" y="504727"/>
            <a:ext cx="5968720" cy="5589292"/>
          </a:xfrm>
          <a:prstGeom prst="ellipse">
            <a:avLst/>
          </a:prstGeom>
          <a:solidFill>
            <a:schemeClr val="bg1"/>
          </a:solidFill>
          <a:ln>
            <a:gradFill>
              <a:gsLst>
                <a:gs pos="0">
                  <a:schemeClr val="accent1">
                    <a:lumMod val="5000"/>
                    <a:lumOff val="95000"/>
                  </a:schemeClr>
                </a:gs>
                <a:gs pos="5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4" descr="Résultat de recherche d'images pour &quot;bacteria icon&quot;"/>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87858" y="2806333"/>
            <a:ext cx="1381736" cy="1381736"/>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p:cNvCxnSpPr/>
          <p:nvPr/>
        </p:nvCxnSpPr>
        <p:spPr>
          <a:xfrm flipV="1">
            <a:off x="5462138" y="2799524"/>
            <a:ext cx="259674" cy="99866"/>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23792" y="4194878"/>
            <a:ext cx="201992" cy="245177"/>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Hexagon 36"/>
          <p:cNvSpPr/>
          <p:nvPr/>
        </p:nvSpPr>
        <p:spPr>
          <a:xfrm>
            <a:off x="5124782" y="4498472"/>
            <a:ext cx="387801" cy="341597"/>
          </a:xfrm>
          <a:prstGeom prst="hexagon">
            <a:avLst>
              <a:gd name="adj" fmla="val 28226"/>
              <a:gd name="vf" fmla="val 115470"/>
            </a:avLst>
          </a:prstGeom>
          <a:solidFill>
            <a:srgbClr val="FF791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Hexagon 36"/>
          <p:cNvSpPr/>
          <p:nvPr/>
        </p:nvSpPr>
        <p:spPr>
          <a:xfrm>
            <a:off x="5906901" y="2509867"/>
            <a:ext cx="387801" cy="341597"/>
          </a:xfrm>
          <a:prstGeom prst="hexagon">
            <a:avLst>
              <a:gd name="adj" fmla="val 28226"/>
              <a:gd name="vf" fmla="val 115470"/>
            </a:avLst>
          </a:prstGeom>
          <a:solidFill>
            <a:srgbClr val="FF791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1" name="Picture 4" descr="Résultat de recherche d'images pour &quot;bacteria icon&quot;"/>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6829600" y="1608893"/>
            <a:ext cx="1314076" cy="1314076"/>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descr="Résultat de recherche d'images pour &quot;bacteria icon&quot;"/>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1604507">
            <a:off x="6322503" y="3695542"/>
            <a:ext cx="1314076" cy="13140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Résultat de recherche d'images pour &quot;bacteria icon&quot;"/>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958030">
            <a:off x="3753714" y="2381120"/>
            <a:ext cx="968041" cy="96804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Résultat de recherche d'images pour &quot;bacteria icon&quot;"/>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384440">
            <a:off x="4377112" y="1742165"/>
            <a:ext cx="930320" cy="93032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Résultat de recherche d'images pour &quot;bacteria icon&quot;"/>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359585">
            <a:off x="5949589" y="1294351"/>
            <a:ext cx="887052" cy="887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Résultat de recherche d'images pour &quot;bacteria icon&quot;"/>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6727533">
            <a:off x="5542902" y="3540984"/>
            <a:ext cx="887052" cy="8870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Résultat de recherche d'images pour &quot;bacteria icon&quot;"/>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816925">
            <a:off x="5558093" y="4673775"/>
            <a:ext cx="887052" cy="887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Résultat de recherche d'images pour &quot;bacteria icon&quot;"/>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227865">
            <a:off x="6213288" y="3050334"/>
            <a:ext cx="887052" cy="88705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Résultat de recherche d'images pour &quot;bacteria icon&quot;"/>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758808">
            <a:off x="4859462" y="4893358"/>
            <a:ext cx="887052" cy="88705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Résultat de recherche d'images pour &quot;bacteria icon&quot;"/>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73874">
            <a:off x="7177995" y="2855847"/>
            <a:ext cx="887052" cy="88705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ésultat de recherche d'images pour &quot;bacteria icon&quot;"/>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662982">
            <a:off x="6339135" y="2045280"/>
            <a:ext cx="887052" cy="88705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bacteria icon&quot;"/>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7804126">
            <a:off x="5258369" y="1478609"/>
            <a:ext cx="887052" cy="887052"/>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e 3">
            <a:extLst>
              <a:ext uri="{FF2B5EF4-FFF2-40B4-BE49-F238E27FC236}">
                <a16:creationId xmlns:a16="http://schemas.microsoft.com/office/drawing/2014/main" id="{1A9F17A6-FBBF-2947-B8E8-D95B99A6953B}"/>
              </a:ext>
            </a:extLst>
          </p:cNvPr>
          <p:cNvGrpSpPr/>
          <p:nvPr/>
        </p:nvGrpSpPr>
        <p:grpSpPr>
          <a:xfrm>
            <a:off x="176847" y="5528048"/>
            <a:ext cx="3186505" cy="1104463"/>
            <a:chOff x="3399491" y="6148898"/>
            <a:chExt cx="3186505" cy="1104463"/>
          </a:xfrm>
        </p:grpSpPr>
        <p:pic>
          <p:nvPicPr>
            <p:cNvPr id="59" name="Picture 4" descr="Résultat de recherche d'images pour &quot;bacteria icon&quot;">
              <a:extLst>
                <a:ext uri="{FF2B5EF4-FFF2-40B4-BE49-F238E27FC236}">
                  <a16:creationId xmlns:a16="http://schemas.microsoft.com/office/drawing/2014/main" id="{51C94325-F661-BE46-B616-327CEA4AA099}"/>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003546">
              <a:off x="3405991" y="6714626"/>
              <a:ext cx="538735" cy="53873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Résultat de recherche d'images pour &quot;bacteria icon&quot;">
              <a:extLst>
                <a:ext uri="{FF2B5EF4-FFF2-40B4-BE49-F238E27FC236}">
                  <a16:creationId xmlns:a16="http://schemas.microsoft.com/office/drawing/2014/main" id="{C719EAE2-B118-1F4A-BBBC-7F81AABD76A6}"/>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3399491" y="6180607"/>
              <a:ext cx="561624" cy="561624"/>
            </a:xfrm>
            <a:prstGeom prst="rect">
              <a:avLst/>
            </a:prstGeom>
            <a:noFill/>
            <a:extLst>
              <a:ext uri="{909E8E84-426E-40DD-AFC4-6F175D3DCCD1}">
                <a14:hiddenFill xmlns:a14="http://schemas.microsoft.com/office/drawing/2010/main">
                  <a:solidFill>
                    <a:srgbClr val="FFFFFF"/>
                  </a:solidFill>
                </a14:hiddenFill>
              </a:ext>
            </a:extLst>
          </p:spPr>
        </p:pic>
        <p:sp>
          <p:nvSpPr>
            <p:cNvPr id="61" name="ZoneTexte 2">
              <a:extLst>
                <a:ext uri="{FF2B5EF4-FFF2-40B4-BE49-F238E27FC236}">
                  <a16:creationId xmlns:a16="http://schemas.microsoft.com/office/drawing/2014/main" id="{1E6E2A96-F0F0-4B41-B877-A6DEC56610FC}"/>
                </a:ext>
              </a:extLst>
            </p:cNvPr>
            <p:cNvSpPr txBox="1"/>
            <p:nvPr/>
          </p:nvSpPr>
          <p:spPr>
            <a:xfrm>
              <a:off x="3972188" y="6820148"/>
              <a:ext cx="2613808" cy="430887"/>
            </a:xfrm>
            <a:prstGeom prst="rect">
              <a:avLst/>
            </a:prstGeom>
            <a:noFill/>
          </p:spPr>
          <p:txBody>
            <a:bodyPr wrap="square" rtlCol="0">
              <a:spAutoFit/>
            </a:bodyPr>
            <a:lstStyle/>
            <a:p>
              <a:r>
                <a:rPr lang="fr-FR" sz="2200" b="1" dirty="0"/>
                <a:t>= Sensitive</a:t>
              </a:r>
              <a:endParaRPr lang="en-CA" sz="2200" b="1" dirty="0"/>
            </a:p>
          </p:txBody>
        </p:sp>
        <p:sp>
          <p:nvSpPr>
            <p:cNvPr id="62" name="ZoneTexte 15">
              <a:extLst>
                <a:ext uri="{FF2B5EF4-FFF2-40B4-BE49-F238E27FC236}">
                  <a16:creationId xmlns:a16="http://schemas.microsoft.com/office/drawing/2014/main" id="{8F78F281-9104-F54F-81E0-1863E74637E4}"/>
                </a:ext>
              </a:extLst>
            </p:cNvPr>
            <p:cNvSpPr txBox="1"/>
            <p:nvPr/>
          </p:nvSpPr>
          <p:spPr>
            <a:xfrm>
              <a:off x="3961115" y="6148898"/>
              <a:ext cx="2085042" cy="430887"/>
            </a:xfrm>
            <a:prstGeom prst="rect">
              <a:avLst/>
            </a:prstGeom>
            <a:noFill/>
          </p:spPr>
          <p:txBody>
            <a:bodyPr wrap="square" rtlCol="0">
              <a:spAutoFit/>
            </a:bodyPr>
            <a:lstStyle/>
            <a:p>
              <a:r>
                <a:rPr lang="fr-FR" sz="2200" b="1" dirty="0"/>
                <a:t>= </a:t>
              </a:r>
              <a:r>
                <a:rPr lang="fr-FR" sz="2200" b="1" dirty="0" err="1"/>
                <a:t>Resistant</a:t>
              </a:r>
              <a:endParaRPr lang="en-CA" sz="2200" b="1" dirty="0"/>
            </a:p>
          </p:txBody>
        </p:sp>
      </p:grpSp>
      <p:sp>
        <p:nvSpPr>
          <p:cNvPr id="3" name="TextBox 2">
            <a:extLst>
              <a:ext uri="{FF2B5EF4-FFF2-40B4-BE49-F238E27FC236}">
                <a16:creationId xmlns:a16="http://schemas.microsoft.com/office/drawing/2014/main" id="{844DC1C7-B7EC-2F4C-8B53-21FBFC0BDBB3}"/>
              </a:ext>
            </a:extLst>
          </p:cNvPr>
          <p:cNvSpPr txBox="1"/>
          <p:nvPr/>
        </p:nvSpPr>
        <p:spPr>
          <a:xfrm>
            <a:off x="4397370" y="6014588"/>
            <a:ext cx="3795542" cy="646331"/>
          </a:xfrm>
          <a:prstGeom prst="rect">
            <a:avLst/>
          </a:prstGeom>
          <a:noFill/>
        </p:spPr>
        <p:txBody>
          <a:bodyPr wrap="square" rtlCol="0">
            <a:spAutoFit/>
          </a:bodyPr>
          <a:lstStyle/>
          <a:p>
            <a:r>
              <a:rPr lang="en-US" sz="3600" b="1" dirty="0"/>
              <a:t>Cheaters take over</a:t>
            </a:r>
          </a:p>
        </p:txBody>
      </p:sp>
      <p:sp>
        <p:nvSpPr>
          <p:cNvPr id="28" name="TextBox 27">
            <a:extLst>
              <a:ext uri="{FF2B5EF4-FFF2-40B4-BE49-F238E27FC236}">
                <a16:creationId xmlns:a16="http://schemas.microsoft.com/office/drawing/2014/main" id="{C5D1F49C-120E-AC44-8B18-83652F55C7AC}"/>
              </a:ext>
            </a:extLst>
          </p:cNvPr>
          <p:cNvSpPr txBox="1"/>
          <p:nvPr/>
        </p:nvSpPr>
        <p:spPr>
          <a:xfrm>
            <a:off x="2374881" y="142090"/>
            <a:ext cx="8508448" cy="646331"/>
          </a:xfrm>
          <a:prstGeom prst="rect">
            <a:avLst/>
          </a:prstGeom>
          <a:noFill/>
        </p:spPr>
        <p:txBody>
          <a:bodyPr wrap="square" rtlCol="0">
            <a:spAutoFit/>
          </a:bodyPr>
          <a:lstStyle/>
          <a:p>
            <a:r>
              <a:rPr lang="en-US" sz="3600" b="1" dirty="0"/>
              <a:t>The evolution of cooperation is puzzling</a:t>
            </a:r>
          </a:p>
        </p:txBody>
      </p:sp>
    </p:spTree>
    <p:extLst>
      <p:ext uri="{BB962C8B-B14F-4D97-AF65-F5344CB8AC3E}">
        <p14:creationId xmlns:p14="http://schemas.microsoft.com/office/powerpoint/2010/main" val="156900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6965</TotalTime>
  <Words>2919</Words>
  <Application>Microsoft Macintosh PowerPoint</Application>
  <PresentationFormat>Widescreen</PresentationFormat>
  <Paragraphs>414</Paragraphs>
  <Slides>61</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61</vt:i4>
      </vt:variant>
    </vt:vector>
  </HeadingPairs>
  <TitlesOfParts>
    <vt:vector size="72" baseType="lpstr">
      <vt:lpstr>Brush Script MT</vt:lpstr>
      <vt:lpstr>Al Tarikh</vt:lpstr>
      <vt:lpstr>Arial</vt:lpstr>
      <vt:lpstr>Bodoni Ornaments</vt:lpstr>
      <vt:lpstr>Calibri</vt:lpstr>
      <vt:lpstr>Calibri Light</vt:lpstr>
      <vt:lpstr>Cambria Math</vt:lpstr>
      <vt:lpstr>Chalkduster</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MIDAS pipeline</vt:lpstr>
      <vt:lpstr>MIDAS pipeline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Camille Simonet</dc:creator>
  <cp:lastModifiedBy>Camille Simonet</cp:lastModifiedBy>
  <cp:revision>57</cp:revision>
  <dcterms:created xsi:type="dcterms:W3CDTF">2019-10-11T05:20:17Z</dcterms:created>
  <dcterms:modified xsi:type="dcterms:W3CDTF">2019-10-16T11:57:34Z</dcterms:modified>
</cp:coreProperties>
</file>